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notesSlides/notesSlide9.xml" ContentType="application/vnd.openxmlformats-officedocument.presentationml.notesSlide+xml"/>
  <Override PartName="/ppt/charts/chart16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2"/>
  </p:notesMasterIdLst>
  <p:sldIdLst>
    <p:sldId id="256" r:id="rId2"/>
    <p:sldId id="403" r:id="rId3"/>
    <p:sldId id="344" r:id="rId4"/>
    <p:sldId id="404" r:id="rId5"/>
    <p:sldId id="405" r:id="rId6"/>
    <p:sldId id="347" r:id="rId7"/>
    <p:sldId id="392" r:id="rId8"/>
    <p:sldId id="306" r:id="rId9"/>
    <p:sldId id="348" r:id="rId10"/>
    <p:sldId id="349" r:id="rId11"/>
    <p:sldId id="399" r:id="rId12"/>
    <p:sldId id="401" r:id="rId13"/>
    <p:sldId id="400" r:id="rId14"/>
    <p:sldId id="402" r:id="rId15"/>
    <p:sldId id="346" r:id="rId16"/>
    <p:sldId id="303" r:id="rId17"/>
    <p:sldId id="345" r:id="rId18"/>
    <p:sldId id="268" r:id="rId19"/>
    <p:sldId id="359" r:id="rId20"/>
    <p:sldId id="361" r:id="rId21"/>
    <p:sldId id="406" r:id="rId22"/>
    <p:sldId id="395" r:id="rId23"/>
    <p:sldId id="394" r:id="rId24"/>
    <p:sldId id="351" r:id="rId25"/>
    <p:sldId id="350" r:id="rId26"/>
    <p:sldId id="358" r:id="rId27"/>
    <p:sldId id="362" r:id="rId28"/>
    <p:sldId id="352" r:id="rId29"/>
    <p:sldId id="353" r:id="rId30"/>
    <p:sldId id="354" r:id="rId31"/>
    <p:sldId id="355" r:id="rId32"/>
    <p:sldId id="356" r:id="rId33"/>
    <p:sldId id="410" r:id="rId34"/>
    <p:sldId id="365" r:id="rId35"/>
    <p:sldId id="397" r:id="rId36"/>
    <p:sldId id="398" r:id="rId37"/>
    <p:sldId id="369" r:id="rId38"/>
    <p:sldId id="363" r:id="rId39"/>
    <p:sldId id="407" r:id="rId40"/>
    <p:sldId id="408" r:id="rId41"/>
    <p:sldId id="364" r:id="rId42"/>
    <p:sldId id="391" r:id="rId43"/>
    <p:sldId id="409" r:id="rId44"/>
    <p:sldId id="376" r:id="rId45"/>
    <p:sldId id="384" r:id="rId46"/>
    <p:sldId id="386" r:id="rId47"/>
    <p:sldId id="385" r:id="rId48"/>
    <p:sldId id="370" r:id="rId49"/>
    <p:sldId id="371" r:id="rId50"/>
    <p:sldId id="372" r:id="rId51"/>
    <p:sldId id="374" r:id="rId52"/>
    <p:sldId id="388" r:id="rId53"/>
    <p:sldId id="389" r:id="rId54"/>
    <p:sldId id="383" r:id="rId55"/>
    <p:sldId id="379" r:id="rId56"/>
    <p:sldId id="380" r:id="rId57"/>
    <p:sldId id="393" r:id="rId58"/>
    <p:sldId id="275" r:id="rId59"/>
    <p:sldId id="327" r:id="rId60"/>
    <p:sldId id="298" r:id="rId6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5" autoAdjust="0"/>
    <p:restoredTop sz="86323" autoAdjust="0"/>
  </p:normalViewPr>
  <p:slideViewPr>
    <p:cSldViewPr>
      <p:cViewPr varScale="1">
        <p:scale>
          <a:sx n="68" d="100"/>
          <a:sy n="68" d="100"/>
        </p:scale>
        <p:origin x="-11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3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61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4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&#1074;%20Microsoft%20Office%20PowerPoint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&#1041;&#1072;&#1090;&#1084;&#1072;&#1085;&#1086;&#1074;&#1072;\&#1056;&#1072;&#1073;&#1086;&#1095;&#1080;&#1081;%20&#1089;&#1090;&#1086;&#1083;\&#1051;&#1080;&#1089;&#1090;%20Microsoft%20Office%20Excel%20(2)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Доля учащихся 1 классов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8.0355598011878457E-2"/>
          <c:y val="0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учащихся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9.1900779837757948E-2"/>
                  <c:y val="-0.21378096036467326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49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9645412850889644E-3"/>
                  <c:y val="0.17636929230085546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46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0397201846512391E-2"/>
                  <c:y val="-3.206714405470099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5 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микорайон</c:v>
                </c:pt>
                <c:pt idx="1">
                  <c:v>район</c:v>
                </c:pt>
                <c:pt idx="2">
                  <c:v>РТ</c:v>
                </c:pt>
              </c:strCache>
            </c:strRef>
          </c:cat>
          <c:val>
            <c:numRef>
              <c:f>Лист1!$B$2:$B$4</c:f>
              <c:numCache>
                <c:formatCode>0.00%</c:formatCode>
                <c:ptCount val="3"/>
                <c:pt idx="0">
                  <c:v>0.49</c:v>
                </c:pt>
                <c:pt idx="1">
                  <c:v>0.46</c:v>
                </c:pt>
                <c:pt idx="2">
                  <c:v>0.05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Выбор предметов</a:t>
            </a:r>
          </a:p>
          <a:p>
            <a:pPr>
              <a:defRPr/>
            </a:pPr>
            <a:r>
              <a:rPr lang="ru-RU" dirty="0" smtClean="0"/>
              <a:t> (% от кол-ва выпускников)</a:t>
            </a:r>
            <a:endParaRPr lang="ru-RU" dirty="0"/>
          </a:p>
        </c:rich>
      </c:tx>
      <c:layout>
        <c:manualLayout>
          <c:xMode val="edge"/>
          <c:yMode val="edge"/>
          <c:x val="0.13383558645487156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4.6857743403124125E-2"/>
          <c:y val="0.10001249861126542"/>
          <c:w val="0.49216002258969471"/>
          <c:h val="0.8098150552716364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английский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8567158393525227E-2"/>
                  <c:y val="-2.204616153760693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56,1</a:t>
                    </a:r>
                    <a:r>
                      <a:rPr lang="ru-RU" dirty="0" smtClean="0"/>
                      <a:t>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56.1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литература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3262255995375153E-2"/>
                  <c:y val="-4.4092323075213867E-3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10,6</a:t>
                    </a:r>
                    <a:r>
                      <a:rPr lang="ru-RU" smtClean="0"/>
                      <a:t>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10.6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информатика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16,7</a:t>
                    </a:r>
                    <a:r>
                      <a:rPr lang="ru-RU" smtClean="0"/>
                      <a:t>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16.7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физика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3262255995375128E-2"/>
                  <c:y val="2.2046161537606934E-3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7,6</a:t>
                    </a:r>
                    <a:r>
                      <a:rPr lang="ru-RU" smtClean="0"/>
                      <a:t>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7.6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химия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917696318982528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4,5</a:t>
                    </a:r>
                    <a:r>
                      <a:rPr lang="ru-RU" smtClean="0"/>
                      <a:t>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4.5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биология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13,6</a:t>
                    </a:r>
                    <a:r>
                      <a:rPr lang="ru-RU" smtClean="0"/>
                      <a:t>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13.6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география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34,8</a:t>
                    </a:r>
                    <a:r>
                      <a:rPr lang="ru-RU" smtClean="0"/>
                      <a:t>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Лист1!$H$2</c:f>
              <c:numCache>
                <c:formatCode>General</c:formatCode>
                <c:ptCount val="1"/>
                <c:pt idx="0">
                  <c:v>34.799999999999997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обществознание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47</a:t>
                    </a:r>
                    <a:r>
                      <a:rPr lang="ru-RU" smtClean="0"/>
                      <a:t>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Лист1!$I$2</c:f>
              <c:numCache>
                <c:formatCode>General</c:formatCode>
                <c:ptCount val="1"/>
                <c:pt idx="0">
                  <c:v>47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9042048"/>
        <c:axId val="39088896"/>
      </c:barChart>
      <c:catAx>
        <c:axId val="39042048"/>
        <c:scaling>
          <c:orientation val="minMax"/>
        </c:scaling>
        <c:delete val="1"/>
        <c:axPos val="l"/>
        <c:majorTickMark val="out"/>
        <c:minorTickMark val="none"/>
        <c:tickLblPos val="nextTo"/>
        <c:crossAx val="39088896"/>
        <c:crosses val="autoZero"/>
        <c:auto val="1"/>
        <c:lblAlgn val="ctr"/>
        <c:lblOffset val="100"/>
        <c:noMultiLvlLbl val="0"/>
      </c:catAx>
      <c:valAx>
        <c:axId val="3908889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390420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55526371630551563"/>
          <c:y val="0.13751388734585046"/>
          <c:w val="0.40494951570835902"/>
          <c:h val="0.7640598961226530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0"/>
      <c:rotY val="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036474718707855E-2"/>
          <c:y val="2.5498045927386408E-2"/>
          <c:w val="0.9296668124817733"/>
          <c:h val="0.418177220074962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 школа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1.7206760224473705E-2"/>
                  <c:y val="4.465045374705201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1471173482982469E-2"/>
                  <c:y val="-1.56276588114682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5.7355867414912347E-3"/>
                  <c:y val="1.33951361241156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Лист1!$A$2:$A$11</c:f>
              <c:strCache>
                <c:ptCount val="10"/>
                <c:pt idx="0">
                  <c:v>русский язык</c:v>
                </c:pt>
                <c:pt idx="1">
                  <c:v>математика П</c:v>
                </c:pt>
                <c:pt idx="2">
                  <c:v>информатика и ИКТ</c:v>
                </c:pt>
                <c:pt idx="3">
                  <c:v>английский язык</c:v>
                </c:pt>
                <c:pt idx="4">
                  <c:v>химия</c:v>
                </c:pt>
                <c:pt idx="5">
                  <c:v>физика</c:v>
                </c:pt>
                <c:pt idx="6">
                  <c:v>биология</c:v>
                </c:pt>
                <c:pt idx="7">
                  <c:v>обществознание</c:v>
                </c:pt>
                <c:pt idx="8">
                  <c:v>литература</c:v>
                </c:pt>
                <c:pt idx="9">
                  <c:v>математика Б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75</c:v>
                </c:pt>
                <c:pt idx="1">
                  <c:v>59.5</c:v>
                </c:pt>
                <c:pt idx="2">
                  <c:v>91</c:v>
                </c:pt>
                <c:pt idx="3">
                  <c:v>76.5</c:v>
                </c:pt>
                <c:pt idx="4">
                  <c:v>68</c:v>
                </c:pt>
                <c:pt idx="5">
                  <c:v>55.1</c:v>
                </c:pt>
                <c:pt idx="6">
                  <c:v>46</c:v>
                </c:pt>
                <c:pt idx="7">
                  <c:v>58.6</c:v>
                </c:pt>
                <c:pt idx="8">
                  <c:v>49</c:v>
                </c:pt>
                <c:pt idx="9">
                  <c:v>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 РТ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724403702208336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24403702208336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8640656909846513E-2"/>
                  <c:y val="6.69756806205780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147117348298246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8640656909846513E-2"/>
                  <c:y val="-2.23252268735260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Лист1!$A$2:$A$11</c:f>
              <c:strCache>
                <c:ptCount val="10"/>
                <c:pt idx="0">
                  <c:v>русский язык</c:v>
                </c:pt>
                <c:pt idx="1">
                  <c:v>математика П</c:v>
                </c:pt>
                <c:pt idx="2">
                  <c:v>информатика и ИКТ</c:v>
                </c:pt>
                <c:pt idx="3">
                  <c:v>английский язык</c:v>
                </c:pt>
                <c:pt idx="4">
                  <c:v>химия</c:v>
                </c:pt>
                <c:pt idx="5">
                  <c:v>физика</c:v>
                </c:pt>
                <c:pt idx="6">
                  <c:v>биология</c:v>
                </c:pt>
                <c:pt idx="7">
                  <c:v>обществознание</c:v>
                </c:pt>
                <c:pt idx="8">
                  <c:v>литература</c:v>
                </c:pt>
                <c:pt idx="9">
                  <c:v>математика Б</c:v>
                </c:pt>
              </c:strCache>
            </c:strRef>
          </c:cat>
          <c:val>
            <c:numRef>
              <c:f>Лист1!$C$2:$C$11</c:f>
              <c:numCache>
                <c:formatCode>General</c:formatCode>
                <c:ptCount val="10"/>
                <c:pt idx="0">
                  <c:v>74.12</c:v>
                </c:pt>
                <c:pt idx="1">
                  <c:v>57.73</c:v>
                </c:pt>
                <c:pt idx="2">
                  <c:v>66.36</c:v>
                </c:pt>
                <c:pt idx="3">
                  <c:v>76.599999999999994</c:v>
                </c:pt>
                <c:pt idx="4">
                  <c:v>63.3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9326848"/>
        <c:axId val="39328384"/>
        <c:axId val="0"/>
      </c:bar3DChart>
      <c:catAx>
        <c:axId val="3932684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39328384"/>
        <c:crosses val="autoZero"/>
        <c:auto val="1"/>
        <c:lblAlgn val="ctr"/>
        <c:lblOffset val="100"/>
        <c:noMultiLvlLbl val="0"/>
      </c:catAx>
      <c:valAx>
        <c:axId val="393283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9326848"/>
        <c:crosses val="autoZero"/>
        <c:crossBetween val="between"/>
      </c:valAx>
      <c:dTable>
        <c:showHorzBorder val="0"/>
        <c:showVertBorder val="1"/>
        <c:showOutline val="1"/>
        <c:showKeys val="1"/>
        <c:txPr>
          <a:bodyPr/>
          <a:lstStyle/>
          <a:p>
            <a:pPr rtl="0"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dTable>
    </c:plotArea>
    <c:legend>
      <c:legendPos val="b"/>
      <c:layout/>
      <c:overlay val="0"/>
      <c:txPr>
        <a:bodyPr/>
        <a:lstStyle/>
        <a:p>
          <a:pPr>
            <a:defRPr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Победители и призеры</c:v>
                </c:pt>
              </c:strCache>
            </c:strRef>
          </c:tx>
          <c:explosion val="25"/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Региональный уровень</c:v>
                </c:pt>
                <c:pt idx="1">
                  <c:v>Федеральный уровень</c:v>
                </c:pt>
                <c:pt idx="2">
                  <c:v>Международный уровень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49</c:v>
                </c:pt>
                <c:pt idx="1">
                  <c:v>24</c:v>
                </c:pt>
                <c:pt idx="2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Результативность участия</a:t>
            </a:r>
            <a:endParaRPr lang="ru-RU" dirty="0"/>
          </a:p>
        </c:rich>
      </c:tx>
      <c:layout/>
      <c:overlay val="0"/>
    </c:title>
    <c:autoTitleDeleted val="0"/>
    <c:plotArea>
      <c:layout/>
      <c:ofPieChart>
        <c:ofPieType val="pie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Лист1!$A$2:$A$3</c:f>
              <c:strCache>
                <c:ptCount val="2"/>
                <c:pt idx="0">
                  <c:v>участники</c:v>
                </c:pt>
                <c:pt idx="1">
                  <c:v>победители и призеры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241</c:v>
                </c:pt>
                <c:pt idx="1">
                  <c:v>81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gapWidth val="100"/>
        <c:secondPieSize val="75"/>
        <c:serLines/>
      </c:of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0.93871863111583198"/>
          <c:h val="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Pt>
            <c:idx val="0"/>
            <c:bubble3D val="0"/>
            <c:explosion val="32"/>
          </c:dPt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Участников</c:v>
                </c:pt>
                <c:pt idx="1">
                  <c:v>Призёров</c:v>
                </c:pt>
                <c:pt idx="2">
                  <c:v>Победителей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220</c:v>
                </c:pt>
                <c:pt idx="1">
                  <c:v>7</c:v>
                </c:pt>
                <c:pt idx="2">
                  <c:v>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0.71879314904693004"/>
          <c:h val="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Участников</c:v>
                </c:pt>
                <c:pt idx="1">
                  <c:v>Призёров</c:v>
                </c:pt>
                <c:pt idx="2">
                  <c:v>Победителей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31</c:v>
                </c:pt>
                <c:pt idx="1">
                  <c:v>10</c:v>
                </c:pt>
                <c:pt idx="2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7354185451170157"/>
          <c:y val="0.13369849188539021"/>
          <c:w val="0.32645814548829838"/>
          <c:h val="0.59414424697284629"/>
        </c:manualLayout>
      </c:layout>
      <c:overlay val="0"/>
      <c:txPr>
        <a:bodyPr/>
        <a:lstStyle/>
        <a:p>
          <a:pPr>
            <a:defRPr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0.74551587567018096"/>
          <c:h val="0.9366172855793800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участников </c:v>
                </c:pt>
                <c:pt idx="1">
                  <c:v>призеров</c:v>
                </c:pt>
                <c:pt idx="2">
                  <c:v>победителей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</c:v>
                </c:pt>
                <c:pt idx="1">
                  <c:v>1</c:v>
                </c:pt>
                <c:pt idx="2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9657817906727204"/>
          <c:y val="0.26799852225957016"/>
          <c:w val="0.30342182093272801"/>
          <c:h val="0.4187668384068436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'[Диаграмма в Microsoft Office PowerPoint]Лист1'!$B$1</c:f>
              <c:strCache>
                <c:ptCount val="1"/>
                <c:pt idx="0">
                  <c:v>Возраст </c:v>
                </c:pt>
              </c:strCache>
            </c:strRef>
          </c:tx>
          <c:dLbls>
            <c:dLbl>
              <c:idx val="0"/>
              <c:layout>
                <c:manualLayout>
                  <c:x val="0.11744272985939481"/>
                  <c:y val="-4.6525876209832895E-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до  30 лет 
</a:t>
                    </a:r>
                    <a:r>
                      <a:rPr lang="ru-RU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15,8 %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7.4612141477496952E-2"/>
                  <c:y val="-6.6046583059398655E-4"/>
                </c:manualLayout>
              </c:layout>
              <c:tx>
                <c:rich>
                  <a:bodyPr/>
                  <a:lstStyle/>
                  <a:p>
                    <a:r>
                      <a: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от 30 до 45 лет
</a:t>
                    </a:r>
                    <a:r>
                      <a:rPr lang="ru-RU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31,6%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1.7165379441966774E-2"/>
                  <c:y val="0.14499218163156005"/>
                </c:manualLayout>
              </c:layout>
              <c:tx>
                <c:rich>
                  <a:bodyPr/>
                  <a:lstStyle/>
                  <a:p>
                    <a:r>
                      <a: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от 45 до </a:t>
                    </a:r>
                    <a:r>
                      <a:rPr lang="ru-RU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55 лет </a:t>
                    </a:r>
                    <a:r>
                      <a: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
</a:t>
                    </a:r>
                    <a:r>
                      <a:rPr lang="ru-RU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23,7%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3.6696850748025214E-2"/>
                  <c:y val="-4.8723752916342643E-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от </a:t>
                    </a:r>
                    <a:r>
                      <a:rPr lang="ru-RU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55 лет </a:t>
                    </a:r>
                    <a:r>
                      <a: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
</a:t>
                    </a:r>
                    <a:r>
                      <a:rPr lang="ru-RU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28,9%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'[Диаграмма в Microsoft Office PowerPoint]Лист1'!$A$2:$A$5</c:f>
              <c:strCache>
                <c:ptCount val="4"/>
                <c:pt idx="0">
                  <c:v>до  30 лет </c:v>
                </c:pt>
                <c:pt idx="1">
                  <c:v>от 30 до 45 лет</c:v>
                </c:pt>
                <c:pt idx="2">
                  <c:v>от 45 до 55 </c:v>
                </c:pt>
                <c:pt idx="3">
                  <c:v>от 55 </c:v>
                </c:pt>
              </c:strCache>
            </c:strRef>
          </c:cat>
          <c:val>
            <c:numRef>
              <c:f>'[Диаграмма в Microsoft Office PowerPoint]Лист1'!$B$2:$B$5</c:f>
              <c:numCache>
                <c:formatCode>General</c:formatCode>
                <c:ptCount val="4"/>
                <c:pt idx="0">
                  <c:v>9</c:v>
                </c:pt>
                <c:pt idx="1">
                  <c:v>15</c:v>
                </c:pt>
                <c:pt idx="2">
                  <c:v>8</c:v>
                </c:pt>
                <c:pt idx="3">
                  <c:v>10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Доля от общего количества педагогических работников</a:t>
            </a:r>
          </a:p>
        </c:rich>
      </c:tx>
      <c:layout>
        <c:manualLayout>
          <c:xMode val="edge"/>
          <c:yMode val="edge"/>
          <c:x val="0.15399302517740837"/>
          <c:y val="0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5012955549741767E-3"/>
          <c:y val="0.15932897075763511"/>
          <c:w val="0.60545692055721412"/>
          <c:h val="0.755231509364456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от общего количества педагогических работников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2.4179661041246314E-2"/>
                  <c:y val="-3.4809728743589875E-2"/>
                </c:manualLayout>
              </c:layout>
              <c:tx>
                <c:rich>
                  <a:bodyPr/>
                  <a:lstStyle/>
                  <a:p>
                    <a:r>
                      <a:rPr lang="en-US" sz="2400" b="1" smtClean="0">
                        <a:latin typeface="Times New Roman" pitchFamily="18" charset="0"/>
                        <a:cs typeface="Times New Roman" pitchFamily="18" charset="0"/>
                      </a:rPr>
                      <a:t>17,5</a:t>
                    </a:r>
                    <a:r>
                      <a:rPr lang="ru-RU" sz="2400" b="1" smtClean="0">
                        <a:latin typeface="Times New Roman" pitchFamily="18" charset="0"/>
                        <a:cs typeface="Times New Roman" pitchFamily="18" charset="0"/>
                      </a:rPr>
                      <a:t> %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4223330024262537E-3"/>
                  <c:y val="-2.3206485829059972E-2"/>
                </c:manualLayout>
              </c:layout>
              <c:tx>
                <c:rich>
                  <a:bodyPr/>
                  <a:lstStyle/>
                  <a:p>
                    <a:r>
                      <a:rPr lang="en-US" sz="2400" b="1" dirty="0" smtClean="0">
                        <a:latin typeface="Times New Roman" pitchFamily="18" charset="0"/>
                        <a:cs typeface="Times New Roman" pitchFamily="18" charset="0"/>
                      </a:rPr>
                      <a:t>5</a:t>
                    </a:r>
                    <a:r>
                      <a:rPr lang="ru-RU" sz="2400" b="1" dirty="0" smtClean="0">
                        <a:latin typeface="Times New Roman" pitchFamily="18" charset="0"/>
                        <a:cs typeface="Times New Roman" pitchFamily="18" charset="0"/>
                      </a:rPr>
                      <a:t> 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1378664019410029E-2"/>
                  <c:y val="-2.3206485829059928E-3"/>
                </c:manualLayout>
              </c:layout>
              <c:tx>
                <c:rich>
                  <a:bodyPr/>
                  <a:lstStyle/>
                  <a:p>
                    <a:r>
                      <a:rPr lang="en-US" sz="2400" b="1" smtClean="0">
                        <a:latin typeface="Times New Roman" pitchFamily="18" charset="0"/>
                        <a:cs typeface="Times New Roman" pitchFamily="18" charset="0"/>
                      </a:rPr>
                      <a:t>10</a:t>
                    </a:r>
                    <a:r>
                      <a:rPr lang="ru-RU" sz="2400" b="1" smtClean="0">
                        <a:latin typeface="Times New Roman" pitchFamily="18" charset="0"/>
                        <a:cs typeface="Times New Roman" pitchFamily="18" charset="0"/>
                      </a:rPr>
                      <a:t> %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2400" b="1" smtClean="0">
                        <a:latin typeface="Times New Roman" pitchFamily="18" charset="0"/>
                        <a:cs typeface="Times New Roman" pitchFamily="18" charset="0"/>
                      </a:rPr>
                      <a:t>47,5</a:t>
                    </a:r>
                    <a:r>
                      <a:rPr lang="ru-RU" sz="2400" b="1" smtClean="0">
                        <a:latin typeface="Times New Roman" pitchFamily="18" charset="0"/>
                        <a:cs typeface="Times New Roman" pitchFamily="18" charset="0"/>
                      </a:rPr>
                      <a:t> 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z="2400" b="1" smtClean="0">
                        <a:latin typeface="Times New Roman" pitchFamily="18" charset="0"/>
                        <a:cs typeface="Times New Roman" pitchFamily="18" charset="0"/>
                      </a:rPr>
                      <a:t>20</a:t>
                    </a:r>
                    <a:r>
                      <a:rPr lang="ru-RU" sz="2400" b="1" smtClean="0">
                        <a:latin typeface="Times New Roman" pitchFamily="18" charset="0"/>
                        <a:cs typeface="Times New Roman" pitchFamily="18" charset="0"/>
                      </a:rPr>
                      <a:t> 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от 0 до 5 лет</c:v>
                </c:pt>
                <c:pt idx="1">
                  <c:v>от 5 ло  10 лет</c:v>
                </c:pt>
                <c:pt idx="2">
                  <c:v>от 10 до 20 лет</c:v>
                </c:pt>
                <c:pt idx="3">
                  <c:v>от 20 до 30 лет</c:v>
                </c:pt>
                <c:pt idx="4">
                  <c:v>свыше 30 лет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17.5</c:v>
                </c:pt>
                <c:pt idx="1">
                  <c:v>5</c:v>
                </c:pt>
                <c:pt idx="2">
                  <c:v>10</c:v>
                </c:pt>
                <c:pt idx="3">
                  <c:v>47.5</c:v>
                </c:pt>
                <c:pt idx="4">
                  <c:v>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70922182481516383"/>
          <c:y val="0.19633600652559072"/>
          <c:w val="0.28224417717027855"/>
          <c:h val="0.76476060408492619"/>
        </c:manualLayout>
      </c:layout>
      <c:overlay val="0"/>
      <c:txPr>
        <a:bodyPr/>
        <a:lstStyle/>
        <a:p>
          <a:pPr>
            <a:defRPr sz="24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8941205214486526E-2"/>
          <c:y val="0.23904149538940125"/>
          <c:w val="0.90937706544847197"/>
          <c:h val="0.71140394122875239"/>
        </c:manualLayout>
      </c:layout>
      <c:pie3DChart>
        <c:varyColors val="1"/>
        <c:ser>
          <c:idx val="0"/>
          <c:order val="0"/>
          <c:explosion val="33"/>
          <c:dPt>
            <c:idx val="1"/>
            <c:bubble3D val="0"/>
            <c:explosion val="4"/>
          </c:dPt>
          <c:dPt>
            <c:idx val="3"/>
            <c:bubble3D val="0"/>
            <c:explosion val="19"/>
          </c:dPt>
          <c:dPt>
            <c:idx val="4"/>
            <c:bubble3D val="0"/>
            <c:explosion val="28"/>
          </c:dPt>
          <c:dPt>
            <c:idx val="5"/>
            <c:bubble3D val="0"/>
            <c:explosion val="23"/>
          </c:dPt>
          <c:dLbls>
            <c:dLbl>
              <c:idx val="0"/>
              <c:delete val="1"/>
            </c:dLbl>
            <c:dLbl>
              <c:idx val="1"/>
              <c:layout>
                <c:manualLayout>
                  <c:x val="-0.16925352747562716"/>
                  <c:y val="-5.415967083469602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3.5184965158327135E-2"/>
                  <c:y val="-0.13292654493788639"/>
                </c:manualLayout>
              </c:layout>
              <c:tx>
                <c:rich>
                  <a:bodyPr/>
                  <a:lstStyle/>
                  <a:p>
                    <a:r>
                      <a: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Знак "Почетный работник общего образования </a:t>
                    </a:r>
                    <a:r>
                      <a: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РФ»</a:t>
                    </a:r>
                    <a:r>
                      <a: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
7%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2.0157651427270561E-2"/>
                  <c:y val="0.1299280518127094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-0.22039410135874818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Почетная грамота </a:t>
                    </a:r>
                    <a:endParaRPr lang="ru-RU" sz="16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r>
                      <a: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МО</a:t>
                    </a:r>
                    <a:r>
                      <a:rPr lang="ru-RU" sz="16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и </a:t>
                    </a:r>
                    <a:r>
                      <a: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Н РФ
7%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1.0772099270878023E-2"/>
                  <c:y val="-8.4146753647090858E-2"/>
                </c:manualLayout>
              </c:layout>
              <c:tx>
                <c:rich>
                  <a:bodyPr/>
                  <a:lstStyle/>
                  <a:p>
                    <a:r>
                      <a: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Почетная грамота </a:t>
                    </a:r>
                    <a:endParaRPr lang="ru-RU" sz="16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r>
                      <a: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МО и </a:t>
                    </a:r>
                    <a:r>
                      <a: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Н РТ 
46%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6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Лист1!$A$236:$A$241</c:f>
              <c:strCache>
                <c:ptCount val="6"/>
                <c:pt idx="0">
                  <c:v>Награды </c:v>
                </c:pt>
                <c:pt idx="1">
                  <c:v>Знак "Отличник народного просвещения "</c:v>
                </c:pt>
                <c:pt idx="2">
                  <c:v>Знак "Почетный работник общего образования РФ</c:v>
                </c:pt>
                <c:pt idx="3">
                  <c:v>Знак "За заслуги в образовании"</c:v>
                </c:pt>
                <c:pt idx="4">
                  <c:v>Почетная грамота Мои Н РФ</c:v>
                </c:pt>
                <c:pt idx="5">
                  <c:v>Почетная грамота Мои Н РТ </c:v>
                </c:pt>
              </c:strCache>
            </c:strRef>
          </c:cat>
          <c:val>
            <c:numRef>
              <c:f>Лист1!$B$236:$B$241</c:f>
              <c:numCache>
                <c:formatCode>General</c:formatCode>
                <c:ptCount val="6"/>
                <c:pt idx="1">
                  <c:v>2</c:v>
                </c:pt>
                <c:pt idx="2">
                  <c:v>1</c:v>
                </c:pt>
                <c:pt idx="3">
                  <c:v>4</c:v>
                </c:pt>
                <c:pt idx="4">
                  <c:v>1</c:v>
                </c:pt>
                <c:pt idx="5">
                  <c:v>7</c:v>
                </c:pt>
              </c:numCache>
            </c:numRef>
          </c:val>
        </c:ser>
        <c:ser>
          <c:idx val="1"/>
          <c:order val="1"/>
          <c:explosion val="25"/>
          <c:cat>
            <c:strRef>
              <c:f>Лист1!$A$236:$A$241</c:f>
              <c:strCache>
                <c:ptCount val="6"/>
                <c:pt idx="0">
                  <c:v>Награды </c:v>
                </c:pt>
                <c:pt idx="1">
                  <c:v>Знак "Отличник народного просвещения "</c:v>
                </c:pt>
                <c:pt idx="2">
                  <c:v>Знак "Почетный работник общего образования РФ</c:v>
                </c:pt>
                <c:pt idx="3">
                  <c:v>Знак "За заслуги в образовании"</c:v>
                </c:pt>
                <c:pt idx="4">
                  <c:v>Почетная грамота Мои Н РФ</c:v>
                </c:pt>
                <c:pt idx="5">
                  <c:v>Почетная грамота Мои Н РТ </c:v>
                </c:pt>
              </c:strCache>
            </c:strRef>
          </c:cat>
          <c:val>
            <c:numRef>
              <c:f>Лист1!$C$236:$C$241</c:f>
              <c:numCache>
                <c:formatCode>General</c:formatCode>
                <c:ptCount val="6"/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</c:pie3DChart>
    </c:plotArea>
    <c:plotVisOnly val="1"/>
    <c:dispBlanksAs val="zero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3"/>
                <c:pt idx="0">
                  <c:v>Высшая квалификационная  категория </c:v>
                </c:pt>
                <c:pt idx="1">
                  <c:v>Первая квалификационная категория </c:v>
                </c:pt>
                <c:pt idx="2">
                  <c:v>Без квалификационной  категории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19</c:v>
                </c:pt>
                <c:pt idx="1">
                  <c:v>8</c:v>
                </c:pt>
                <c:pt idx="2">
                  <c:v>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3"/>
        <c:delete val="1"/>
      </c:legendEntry>
      <c:layout/>
      <c:overlay val="0"/>
      <c:txPr>
        <a:bodyPr/>
        <a:lstStyle/>
        <a:p>
          <a:pPr>
            <a:defRPr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5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математика </c:v>
                </c:pt>
                <c:pt idx="1">
                  <c:v>окружающий мир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</c:v>
                </c:pt>
                <c:pt idx="1">
                  <c:v>13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4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математика </c:v>
                </c:pt>
                <c:pt idx="1">
                  <c:v>окружающий мир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10</c:v>
                </c:pt>
                <c:pt idx="1">
                  <c:v>20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математика </c:v>
                </c:pt>
                <c:pt idx="1">
                  <c:v>окружающий мир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20</c:v>
                </c:pt>
                <c:pt idx="1">
                  <c:v>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2108544"/>
        <c:axId val="12110080"/>
        <c:axId val="0"/>
      </c:bar3DChart>
      <c:catAx>
        <c:axId val="12108544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2110080"/>
        <c:crosses val="autoZero"/>
        <c:auto val="1"/>
        <c:lblAlgn val="ctr"/>
        <c:lblOffset val="100"/>
        <c:noMultiLvlLbl val="0"/>
      </c:catAx>
      <c:valAx>
        <c:axId val="121100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210854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Лист1!$B$2</c:f>
              <c:strCache>
                <c:ptCount val="1"/>
                <c:pt idx="0">
                  <c:v>3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Лист1!$A$3:$A$6</c:f>
              <c:strCache>
                <c:ptCount val="2"/>
                <c:pt idx="0">
                  <c:v>4 класс </c:v>
                </c:pt>
                <c:pt idx="1">
                  <c:v>5 класс </c:v>
                </c:pt>
              </c:strCache>
            </c:strRef>
          </c:cat>
          <c:val>
            <c:numRef>
              <c:f>Лист1!$B$3:$B$6</c:f>
              <c:numCache>
                <c:formatCode>General</c:formatCode>
                <c:ptCount val="4"/>
                <c:pt idx="0">
                  <c:v>13</c:v>
                </c:pt>
                <c:pt idx="1">
                  <c:v>17</c:v>
                </c:pt>
              </c:numCache>
            </c:numRef>
          </c:val>
        </c:ser>
        <c:ser>
          <c:idx val="1"/>
          <c:order val="1"/>
          <c:tx>
            <c:strRef>
              <c:f>Лист1!$C$2</c:f>
              <c:strCache>
                <c:ptCount val="1"/>
                <c:pt idx="0">
                  <c:v>4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Лист1!$A$3:$A$6</c:f>
              <c:strCache>
                <c:ptCount val="2"/>
                <c:pt idx="0">
                  <c:v>4 класс </c:v>
                </c:pt>
                <c:pt idx="1">
                  <c:v>5 класс </c:v>
                </c:pt>
              </c:strCache>
            </c:strRef>
          </c:cat>
          <c:val>
            <c:numRef>
              <c:f>Лист1!$C$3:$C$6</c:f>
              <c:numCache>
                <c:formatCode>General</c:formatCode>
                <c:ptCount val="4"/>
                <c:pt idx="0">
                  <c:v>18</c:v>
                </c:pt>
                <c:pt idx="1">
                  <c:v>26</c:v>
                </c:pt>
              </c:numCache>
            </c:numRef>
          </c:val>
        </c:ser>
        <c:ser>
          <c:idx val="2"/>
          <c:order val="2"/>
          <c:tx>
            <c:strRef>
              <c:f>Лист1!$D$2</c:f>
              <c:strCache>
                <c:ptCount val="1"/>
                <c:pt idx="0">
                  <c:v>5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Лист1!$A$3:$A$6</c:f>
              <c:strCache>
                <c:ptCount val="2"/>
                <c:pt idx="0">
                  <c:v>4 класс </c:v>
                </c:pt>
                <c:pt idx="1">
                  <c:v>5 класс </c:v>
                </c:pt>
              </c:strCache>
            </c:strRef>
          </c:cat>
          <c:val>
            <c:numRef>
              <c:f>Лист1!$D$3:$D$6</c:f>
              <c:numCache>
                <c:formatCode>General</c:formatCode>
                <c:ptCount val="4"/>
                <c:pt idx="0">
                  <c:v>8</c:v>
                </c:pt>
                <c:pt idx="1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8344576"/>
        <c:axId val="38346112"/>
        <c:axId val="0"/>
      </c:bar3DChart>
      <c:catAx>
        <c:axId val="383445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38346112"/>
        <c:crosses val="autoZero"/>
        <c:auto val="1"/>
        <c:lblAlgn val="ctr"/>
        <c:lblOffset val="100"/>
        <c:noMultiLvlLbl val="0"/>
      </c:catAx>
      <c:valAx>
        <c:axId val="383461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834457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5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математика </c:v>
                </c:pt>
                <c:pt idx="1">
                  <c:v>биология 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</c:v>
                </c:pt>
                <c:pt idx="1">
                  <c:v>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4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математика </c:v>
                </c:pt>
                <c:pt idx="1">
                  <c:v>биология 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22</c:v>
                </c:pt>
                <c:pt idx="1">
                  <c:v>29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математика </c:v>
                </c:pt>
                <c:pt idx="1">
                  <c:v>биология 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17</c:v>
                </c:pt>
                <c:pt idx="1">
                  <c:v>16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38653312"/>
        <c:axId val="38659200"/>
        <c:axId val="0"/>
      </c:bar3DChart>
      <c:catAx>
        <c:axId val="38653312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38659200"/>
        <c:crosses val="autoZero"/>
        <c:auto val="1"/>
        <c:lblAlgn val="ctr"/>
        <c:lblOffset val="100"/>
        <c:noMultiLvlLbl val="0"/>
      </c:catAx>
      <c:valAx>
        <c:axId val="3865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3865331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3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2"/>
                <c:pt idx="0">
                  <c:v>5 класс</c:v>
                </c:pt>
                <c:pt idx="1">
                  <c:v>6 класс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17</c:v>
                </c:pt>
                <c:pt idx="1">
                  <c:v>18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4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2"/>
                <c:pt idx="0">
                  <c:v>5 класс</c:v>
                </c:pt>
                <c:pt idx="1">
                  <c:v>6 класс 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26</c:v>
                </c:pt>
                <c:pt idx="1">
                  <c:v>19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5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2"/>
                <c:pt idx="0">
                  <c:v>5 класс</c:v>
                </c:pt>
                <c:pt idx="1">
                  <c:v>6 класс 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3</c:v>
                </c:pt>
                <c:pt idx="1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8781696"/>
        <c:axId val="38783232"/>
        <c:axId val="0"/>
      </c:bar3DChart>
      <c:catAx>
        <c:axId val="38781696"/>
        <c:scaling>
          <c:orientation val="minMax"/>
        </c:scaling>
        <c:delete val="0"/>
        <c:axPos val="b"/>
        <c:majorTickMark val="out"/>
        <c:minorTickMark val="none"/>
        <c:tickLblPos val="nextTo"/>
        <c:crossAx val="38783232"/>
        <c:crosses val="autoZero"/>
        <c:auto val="1"/>
        <c:lblAlgn val="ctr"/>
        <c:lblOffset val="100"/>
        <c:noMultiLvlLbl val="0"/>
      </c:catAx>
      <c:valAx>
        <c:axId val="3878323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3878169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285DCC-FF6F-4D3E-B2BB-82A1AB077BA6}" type="doc">
      <dgm:prSet loTypeId="urn:microsoft.com/office/officeart/2005/8/layout/chevron2" loCatId="list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7F58250D-9145-41C9-93B1-BBEA86B0E4CA}">
      <dgm:prSet phldrT="[Текст]" custT="1"/>
      <dgm:spPr/>
      <dgm:t>
        <a:bodyPr/>
        <a:lstStyle/>
        <a:p>
          <a:r>
            <a:rPr lang="ru-RU" sz="2800" dirty="0" smtClean="0"/>
            <a:t>3</a:t>
          </a:r>
          <a:endParaRPr lang="ru-RU" sz="2800" dirty="0"/>
        </a:p>
      </dgm:t>
    </dgm:pt>
    <dgm:pt modelId="{F934D29A-766D-4D41-BA86-79018F2A1843}" type="parTrans" cxnId="{306A648A-C1C9-40A2-94BE-45D5B20129D3}">
      <dgm:prSet/>
      <dgm:spPr/>
      <dgm:t>
        <a:bodyPr/>
        <a:lstStyle/>
        <a:p>
          <a:endParaRPr lang="ru-RU"/>
        </a:p>
      </dgm:t>
    </dgm:pt>
    <dgm:pt modelId="{A76297D4-A693-4C36-B3B2-41E7178A419A}" type="sibTrans" cxnId="{306A648A-C1C9-40A2-94BE-45D5B20129D3}">
      <dgm:prSet/>
      <dgm:spPr/>
      <dgm:t>
        <a:bodyPr/>
        <a:lstStyle/>
        <a:p>
          <a:endParaRPr lang="ru-RU"/>
        </a:p>
      </dgm:t>
    </dgm:pt>
    <dgm:pt modelId="{833314A1-286F-4B0C-A0FF-295109D949EB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специалистов для реализации ФГОС НОО 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9E8422-47FF-4223-8940-E347211D325B}" type="parTrans" cxnId="{810B6963-B076-4D3C-ACE9-B085B5468C87}">
      <dgm:prSet/>
      <dgm:spPr/>
      <dgm:t>
        <a:bodyPr/>
        <a:lstStyle/>
        <a:p>
          <a:endParaRPr lang="ru-RU"/>
        </a:p>
      </dgm:t>
    </dgm:pt>
    <dgm:pt modelId="{9CD3A40E-7524-40B7-A6E6-EB10851A0B92}" type="sibTrans" cxnId="{810B6963-B076-4D3C-ACE9-B085B5468C87}">
      <dgm:prSet/>
      <dgm:spPr/>
      <dgm:t>
        <a:bodyPr/>
        <a:lstStyle/>
        <a:p>
          <a:endParaRPr lang="ru-RU"/>
        </a:p>
      </dgm:t>
    </dgm:pt>
    <dgm:pt modelId="{125C4419-D25F-495B-94C3-DB3F55A9DA07}">
      <dgm:prSet phldrT="[Текст]" custT="1"/>
      <dgm:spPr/>
      <dgm:t>
        <a:bodyPr/>
        <a:lstStyle/>
        <a:p>
          <a:r>
            <a:rPr lang="ru-RU" sz="2800" dirty="0" smtClean="0"/>
            <a:t>10</a:t>
          </a:r>
          <a:endParaRPr lang="ru-RU" sz="2800" dirty="0"/>
        </a:p>
      </dgm:t>
    </dgm:pt>
    <dgm:pt modelId="{C85A79FD-D8EB-4FE6-86C0-30CEABCE8F8E}" type="parTrans" cxnId="{A676A667-52D4-4448-A624-DFE63C8F4852}">
      <dgm:prSet/>
      <dgm:spPr/>
      <dgm:t>
        <a:bodyPr/>
        <a:lstStyle/>
        <a:p>
          <a:endParaRPr lang="ru-RU"/>
        </a:p>
      </dgm:t>
    </dgm:pt>
    <dgm:pt modelId="{4C78052A-42BA-4C3A-8733-3C4B81D63F00}" type="sibTrans" cxnId="{A676A667-52D4-4448-A624-DFE63C8F4852}">
      <dgm:prSet/>
      <dgm:spPr/>
      <dgm:t>
        <a:bodyPr/>
        <a:lstStyle/>
        <a:p>
          <a:endParaRPr lang="ru-RU"/>
        </a:p>
      </dgm:t>
    </dgm:pt>
    <dgm:pt modelId="{F5EB87E2-CAD9-4056-9345-55C369D78B7F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специалистов для реализации ФГОС ООО 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A8C670-F161-46D6-A03C-0071F137ECFF}" type="parTrans" cxnId="{F2041DB2-6AE3-4E52-A973-B28E774AADE1}">
      <dgm:prSet/>
      <dgm:spPr/>
      <dgm:t>
        <a:bodyPr/>
        <a:lstStyle/>
        <a:p>
          <a:endParaRPr lang="ru-RU"/>
        </a:p>
      </dgm:t>
    </dgm:pt>
    <dgm:pt modelId="{88B28ACF-F601-4713-956F-D0BA0539C92A}" type="sibTrans" cxnId="{F2041DB2-6AE3-4E52-A973-B28E774AADE1}">
      <dgm:prSet/>
      <dgm:spPr/>
      <dgm:t>
        <a:bodyPr/>
        <a:lstStyle/>
        <a:p>
          <a:endParaRPr lang="ru-RU"/>
        </a:p>
      </dgm:t>
    </dgm:pt>
    <dgm:pt modelId="{919108A9-B1A4-444A-B4D7-C06AC97BF81B}">
      <dgm:prSet custT="1"/>
      <dgm:spPr/>
      <dgm:t>
        <a:bodyPr/>
        <a:lstStyle/>
        <a:p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8D01486-01C8-48EF-ADC4-B073A893CDB9}" type="parTrans" cxnId="{1369B9AF-AD01-4D5C-BF3C-CA249FB93C81}">
      <dgm:prSet/>
      <dgm:spPr/>
      <dgm:t>
        <a:bodyPr/>
        <a:lstStyle/>
        <a:p>
          <a:endParaRPr lang="ru-RU"/>
        </a:p>
      </dgm:t>
    </dgm:pt>
    <dgm:pt modelId="{C5FC6455-D890-4D5C-BF83-E8439E876F10}" type="sibTrans" cxnId="{1369B9AF-AD01-4D5C-BF3C-CA249FB93C81}">
      <dgm:prSet/>
      <dgm:spPr/>
      <dgm:t>
        <a:bodyPr/>
        <a:lstStyle/>
        <a:p>
          <a:endParaRPr lang="ru-RU"/>
        </a:p>
      </dgm:t>
    </dgm:pt>
    <dgm:pt modelId="{7E54502E-10DA-4FE0-A498-BB4697CA02D6}">
      <dgm:prSet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специалистов ГИА (члены предметных комиссий) 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FB5151-499D-4BC8-92F7-B1B035049038}" type="parTrans" cxnId="{000206E7-1100-46F4-81CB-A257004BF5B8}">
      <dgm:prSet/>
      <dgm:spPr/>
      <dgm:t>
        <a:bodyPr/>
        <a:lstStyle/>
        <a:p>
          <a:endParaRPr lang="ru-RU"/>
        </a:p>
      </dgm:t>
    </dgm:pt>
    <dgm:pt modelId="{C7087C4E-A77D-44B3-87B0-535CB2FC33E0}" type="sibTrans" cxnId="{000206E7-1100-46F4-81CB-A257004BF5B8}">
      <dgm:prSet/>
      <dgm:spPr/>
      <dgm:t>
        <a:bodyPr/>
        <a:lstStyle/>
        <a:p>
          <a:endParaRPr lang="ru-RU"/>
        </a:p>
      </dgm:t>
    </dgm:pt>
    <dgm:pt modelId="{C5B9A66E-87F4-4328-9322-53571439483A}">
      <dgm:prSet custT="1"/>
      <dgm:spPr/>
      <dgm:t>
        <a:bodyPr/>
        <a:lstStyle/>
        <a:p>
          <a:r>
            <a:rPr lang="ru-RU" sz="2800" dirty="0" smtClean="0"/>
            <a:t>3</a:t>
          </a:r>
          <a:endParaRPr lang="ru-RU" sz="2800" dirty="0"/>
        </a:p>
      </dgm:t>
    </dgm:pt>
    <dgm:pt modelId="{A98DE676-A812-4351-9847-F0F95BC798E9}" type="sibTrans" cxnId="{87FAB7D8-32C9-4B48-8738-94CB22AE6B18}">
      <dgm:prSet/>
      <dgm:spPr/>
      <dgm:t>
        <a:bodyPr/>
        <a:lstStyle/>
        <a:p>
          <a:endParaRPr lang="ru-RU"/>
        </a:p>
      </dgm:t>
    </dgm:pt>
    <dgm:pt modelId="{E5076A80-47B7-412F-B7C7-FD6F989379F1}" type="parTrans" cxnId="{87FAB7D8-32C9-4B48-8738-94CB22AE6B18}">
      <dgm:prSet/>
      <dgm:spPr/>
      <dgm:t>
        <a:bodyPr/>
        <a:lstStyle/>
        <a:p>
          <a:endParaRPr lang="ru-RU"/>
        </a:p>
      </dgm:t>
    </dgm:pt>
    <dgm:pt modelId="{EAC06E03-B533-4D12-B1B6-57C77593C2EE}" type="pres">
      <dgm:prSet presAssocID="{36285DCC-FF6F-4D3E-B2BB-82A1AB077BA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F1F2168-0037-473F-BC05-F67119277937}" type="pres">
      <dgm:prSet presAssocID="{7F58250D-9145-41C9-93B1-BBEA86B0E4CA}" presName="composite" presStyleCnt="0"/>
      <dgm:spPr/>
    </dgm:pt>
    <dgm:pt modelId="{275FC7F9-513D-448E-8EEF-E67E183086D3}" type="pres">
      <dgm:prSet presAssocID="{7F58250D-9145-41C9-93B1-BBEA86B0E4CA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776499-2029-427D-BD97-B2F5EAFD9E71}" type="pres">
      <dgm:prSet presAssocID="{7F58250D-9145-41C9-93B1-BBEA86B0E4CA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12B868-EAA4-4242-AFAD-0F19EEFAC14F}" type="pres">
      <dgm:prSet presAssocID="{A76297D4-A693-4C36-B3B2-41E7178A419A}" presName="sp" presStyleCnt="0"/>
      <dgm:spPr/>
    </dgm:pt>
    <dgm:pt modelId="{48A670DA-B864-4062-93E2-41B634588154}" type="pres">
      <dgm:prSet presAssocID="{125C4419-D25F-495B-94C3-DB3F55A9DA07}" presName="composite" presStyleCnt="0"/>
      <dgm:spPr/>
    </dgm:pt>
    <dgm:pt modelId="{FCD29E15-AC32-4D74-9E91-544E6BF0310E}" type="pres">
      <dgm:prSet presAssocID="{125C4419-D25F-495B-94C3-DB3F55A9DA07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BF9F85-C349-493C-9BA8-48B4DB9995DC}" type="pres">
      <dgm:prSet presAssocID="{125C4419-D25F-495B-94C3-DB3F55A9DA07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726C64-09DA-49D4-BDC4-C9917DFE5419}" type="pres">
      <dgm:prSet presAssocID="{4C78052A-42BA-4C3A-8733-3C4B81D63F00}" presName="sp" presStyleCnt="0"/>
      <dgm:spPr/>
    </dgm:pt>
    <dgm:pt modelId="{C9839DF5-DDF6-44F6-838E-A28F16293E4A}" type="pres">
      <dgm:prSet presAssocID="{C5B9A66E-87F4-4328-9322-53571439483A}" presName="composite" presStyleCnt="0"/>
      <dgm:spPr/>
    </dgm:pt>
    <dgm:pt modelId="{996200E1-2636-4F51-BB4C-C0142F39AB68}" type="pres">
      <dgm:prSet presAssocID="{C5B9A66E-87F4-4328-9322-53571439483A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30B3BB-538C-4943-A804-6D20A2C34BB2}" type="pres">
      <dgm:prSet presAssocID="{C5B9A66E-87F4-4328-9322-53571439483A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2041DB2-6AE3-4E52-A973-B28E774AADE1}" srcId="{125C4419-D25F-495B-94C3-DB3F55A9DA07}" destId="{F5EB87E2-CAD9-4056-9345-55C369D78B7F}" srcOrd="0" destOrd="0" parTransId="{70A8C670-F161-46D6-A03C-0071F137ECFF}" sibTransId="{88B28ACF-F601-4713-956F-D0BA0539C92A}"/>
    <dgm:cxn modelId="{000206E7-1100-46F4-81CB-A257004BF5B8}" srcId="{C5B9A66E-87F4-4328-9322-53571439483A}" destId="{7E54502E-10DA-4FE0-A498-BB4697CA02D6}" srcOrd="1" destOrd="0" parTransId="{47FB5151-499D-4BC8-92F7-B1B035049038}" sibTransId="{C7087C4E-A77D-44B3-87B0-535CB2FC33E0}"/>
    <dgm:cxn modelId="{AD8098F4-DCDA-44D6-B8F5-1EDCD55FD95D}" type="presOf" srcId="{125C4419-D25F-495B-94C3-DB3F55A9DA07}" destId="{FCD29E15-AC32-4D74-9E91-544E6BF0310E}" srcOrd="0" destOrd="0" presId="urn:microsoft.com/office/officeart/2005/8/layout/chevron2"/>
    <dgm:cxn modelId="{3560C847-C8E0-4EDA-9F3C-1533F19CD83F}" type="presOf" srcId="{7F58250D-9145-41C9-93B1-BBEA86B0E4CA}" destId="{275FC7F9-513D-448E-8EEF-E67E183086D3}" srcOrd="0" destOrd="0" presId="urn:microsoft.com/office/officeart/2005/8/layout/chevron2"/>
    <dgm:cxn modelId="{810B6963-B076-4D3C-ACE9-B085B5468C87}" srcId="{7F58250D-9145-41C9-93B1-BBEA86B0E4CA}" destId="{833314A1-286F-4B0C-A0FF-295109D949EB}" srcOrd="0" destOrd="0" parTransId="{7E9E8422-47FF-4223-8940-E347211D325B}" sibTransId="{9CD3A40E-7524-40B7-A6E6-EB10851A0B92}"/>
    <dgm:cxn modelId="{306A648A-C1C9-40A2-94BE-45D5B20129D3}" srcId="{36285DCC-FF6F-4D3E-B2BB-82A1AB077BA6}" destId="{7F58250D-9145-41C9-93B1-BBEA86B0E4CA}" srcOrd="0" destOrd="0" parTransId="{F934D29A-766D-4D41-BA86-79018F2A1843}" sibTransId="{A76297D4-A693-4C36-B3B2-41E7178A419A}"/>
    <dgm:cxn modelId="{91E0C0C9-4D2F-4F98-A402-8B130C7223A0}" type="presOf" srcId="{7E54502E-10DA-4FE0-A498-BB4697CA02D6}" destId="{8C30B3BB-538C-4943-A804-6D20A2C34BB2}" srcOrd="0" destOrd="1" presId="urn:microsoft.com/office/officeart/2005/8/layout/chevron2"/>
    <dgm:cxn modelId="{AEB1DED1-FF1E-4CE9-86E7-002F443E42D7}" type="presOf" srcId="{C5B9A66E-87F4-4328-9322-53571439483A}" destId="{996200E1-2636-4F51-BB4C-C0142F39AB68}" srcOrd="0" destOrd="0" presId="urn:microsoft.com/office/officeart/2005/8/layout/chevron2"/>
    <dgm:cxn modelId="{87FAB7D8-32C9-4B48-8738-94CB22AE6B18}" srcId="{36285DCC-FF6F-4D3E-B2BB-82A1AB077BA6}" destId="{C5B9A66E-87F4-4328-9322-53571439483A}" srcOrd="2" destOrd="0" parTransId="{E5076A80-47B7-412F-B7C7-FD6F989379F1}" sibTransId="{A98DE676-A812-4351-9847-F0F95BC798E9}"/>
    <dgm:cxn modelId="{E7D49652-7D43-4DD1-A329-D260D6D6063F}" type="presOf" srcId="{833314A1-286F-4B0C-A0FF-295109D949EB}" destId="{AB776499-2029-427D-BD97-B2F5EAFD9E71}" srcOrd="0" destOrd="0" presId="urn:microsoft.com/office/officeart/2005/8/layout/chevron2"/>
    <dgm:cxn modelId="{1369B9AF-AD01-4D5C-BF3C-CA249FB93C81}" srcId="{C5B9A66E-87F4-4328-9322-53571439483A}" destId="{919108A9-B1A4-444A-B4D7-C06AC97BF81B}" srcOrd="0" destOrd="0" parTransId="{28D01486-01C8-48EF-ADC4-B073A893CDB9}" sibTransId="{C5FC6455-D890-4D5C-BF83-E8439E876F10}"/>
    <dgm:cxn modelId="{6FBE2EA6-8D26-4064-B3FF-06B5EE6D2852}" type="presOf" srcId="{F5EB87E2-CAD9-4056-9345-55C369D78B7F}" destId="{47BF9F85-C349-493C-9BA8-48B4DB9995DC}" srcOrd="0" destOrd="0" presId="urn:microsoft.com/office/officeart/2005/8/layout/chevron2"/>
    <dgm:cxn modelId="{A676A667-52D4-4448-A624-DFE63C8F4852}" srcId="{36285DCC-FF6F-4D3E-B2BB-82A1AB077BA6}" destId="{125C4419-D25F-495B-94C3-DB3F55A9DA07}" srcOrd="1" destOrd="0" parTransId="{C85A79FD-D8EB-4FE6-86C0-30CEABCE8F8E}" sibTransId="{4C78052A-42BA-4C3A-8733-3C4B81D63F00}"/>
    <dgm:cxn modelId="{65DE94A7-ED01-45AC-AF2C-D5691F768AB9}" type="presOf" srcId="{919108A9-B1A4-444A-B4D7-C06AC97BF81B}" destId="{8C30B3BB-538C-4943-A804-6D20A2C34BB2}" srcOrd="0" destOrd="0" presId="urn:microsoft.com/office/officeart/2005/8/layout/chevron2"/>
    <dgm:cxn modelId="{795B7F51-F79C-4E42-A11D-46E533CD64FD}" type="presOf" srcId="{36285DCC-FF6F-4D3E-B2BB-82A1AB077BA6}" destId="{EAC06E03-B533-4D12-B1B6-57C77593C2EE}" srcOrd="0" destOrd="0" presId="urn:microsoft.com/office/officeart/2005/8/layout/chevron2"/>
    <dgm:cxn modelId="{DCEC2674-DB5D-494F-A77B-C5C7DCF98312}" type="presParOf" srcId="{EAC06E03-B533-4D12-B1B6-57C77593C2EE}" destId="{6F1F2168-0037-473F-BC05-F67119277937}" srcOrd="0" destOrd="0" presId="urn:microsoft.com/office/officeart/2005/8/layout/chevron2"/>
    <dgm:cxn modelId="{8D7D9CE9-689F-4A2C-9018-2C2EF66C8010}" type="presParOf" srcId="{6F1F2168-0037-473F-BC05-F67119277937}" destId="{275FC7F9-513D-448E-8EEF-E67E183086D3}" srcOrd="0" destOrd="0" presId="urn:microsoft.com/office/officeart/2005/8/layout/chevron2"/>
    <dgm:cxn modelId="{282AE0E6-29BF-4094-B35E-68951E24E8E8}" type="presParOf" srcId="{6F1F2168-0037-473F-BC05-F67119277937}" destId="{AB776499-2029-427D-BD97-B2F5EAFD9E71}" srcOrd="1" destOrd="0" presId="urn:microsoft.com/office/officeart/2005/8/layout/chevron2"/>
    <dgm:cxn modelId="{21054787-5826-41B0-9097-73349E38DF3E}" type="presParOf" srcId="{EAC06E03-B533-4D12-B1B6-57C77593C2EE}" destId="{2912B868-EAA4-4242-AFAD-0F19EEFAC14F}" srcOrd="1" destOrd="0" presId="urn:microsoft.com/office/officeart/2005/8/layout/chevron2"/>
    <dgm:cxn modelId="{227AAB7B-DC63-483C-B132-FA0A439D2FB3}" type="presParOf" srcId="{EAC06E03-B533-4D12-B1B6-57C77593C2EE}" destId="{48A670DA-B864-4062-93E2-41B634588154}" srcOrd="2" destOrd="0" presId="urn:microsoft.com/office/officeart/2005/8/layout/chevron2"/>
    <dgm:cxn modelId="{65FA9A7A-9EE3-499F-A68A-AE7E610101D8}" type="presParOf" srcId="{48A670DA-B864-4062-93E2-41B634588154}" destId="{FCD29E15-AC32-4D74-9E91-544E6BF0310E}" srcOrd="0" destOrd="0" presId="urn:microsoft.com/office/officeart/2005/8/layout/chevron2"/>
    <dgm:cxn modelId="{1DD09D44-3389-4B38-9A22-C1A75E0108E6}" type="presParOf" srcId="{48A670DA-B864-4062-93E2-41B634588154}" destId="{47BF9F85-C349-493C-9BA8-48B4DB9995DC}" srcOrd="1" destOrd="0" presId="urn:microsoft.com/office/officeart/2005/8/layout/chevron2"/>
    <dgm:cxn modelId="{222C95BC-6AE5-4E35-92C2-DAD7333B2E4B}" type="presParOf" srcId="{EAC06E03-B533-4D12-B1B6-57C77593C2EE}" destId="{45726C64-09DA-49D4-BDC4-C9917DFE5419}" srcOrd="3" destOrd="0" presId="urn:microsoft.com/office/officeart/2005/8/layout/chevron2"/>
    <dgm:cxn modelId="{EC71342A-1AD8-41B7-B8F5-C322AF344CA2}" type="presParOf" srcId="{EAC06E03-B533-4D12-B1B6-57C77593C2EE}" destId="{C9839DF5-DDF6-44F6-838E-A28F16293E4A}" srcOrd="4" destOrd="0" presId="urn:microsoft.com/office/officeart/2005/8/layout/chevron2"/>
    <dgm:cxn modelId="{A662FFB3-22DF-439F-8FED-33DD3678D5F8}" type="presParOf" srcId="{C9839DF5-DDF6-44F6-838E-A28F16293E4A}" destId="{996200E1-2636-4F51-BB4C-C0142F39AB68}" srcOrd="0" destOrd="0" presId="urn:microsoft.com/office/officeart/2005/8/layout/chevron2"/>
    <dgm:cxn modelId="{4DC76943-3C90-4A51-8102-3A396137BE45}" type="presParOf" srcId="{C9839DF5-DDF6-44F6-838E-A28F16293E4A}" destId="{8C30B3BB-538C-4943-A804-6D20A2C34BB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109DC7-E06A-4222-96E3-D7C3F58C2EA5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5BE19AE4-DBBE-4F50-82D0-6A853E4C192F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Выпускников </a:t>
          </a:r>
        </a:p>
        <a:p>
          <a:r>
            <a:rPr lang="ru-RU" sz="1800" b="1" dirty="0" smtClean="0">
              <a:solidFill>
                <a:schemeClr val="tx1"/>
              </a:solidFill>
            </a:rPr>
            <a:t>9 класса </a:t>
          </a:r>
        </a:p>
        <a:p>
          <a:r>
            <a:rPr lang="ru-RU" sz="2400" b="1" dirty="0" smtClean="0">
              <a:solidFill>
                <a:schemeClr val="tx1"/>
              </a:solidFill>
            </a:rPr>
            <a:t>66</a:t>
          </a:r>
          <a:r>
            <a:rPr lang="ru-RU" sz="1800" b="1" dirty="0" smtClean="0">
              <a:solidFill>
                <a:schemeClr val="tx1"/>
              </a:solidFill>
            </a:rPr>
            <a:t> человек</a:t>
          </a:r>
          <a:endParaRPr lang="ru-RU" sz="1800" b="1" dirty="0">
            <a:solidFill>
              <a:schemeClr val="tx1"/>
            </a:solidFill>
          </a:endParaRPr>
        </a:p>
      </dgm:t>
    </dgm:pt>
    <dgm:pt modelId="{289812CD-7641-44FB-9639-76CE882EA1CD}" type="parTrans" cxnId="{48B2A816-2988-4369-940C-FD24A4A1D488}">
      <dgm:prSet/>
      <dgm:spPr/>
      <dgm:t>
        <a:bodyPr/>
        <a:lstStyle/>
        <a:p>
          <a:endParaRPr lang="ru-RU"/>
        </a:p>
      </dgm:t>
    </dgm:pt>
    <dgm:pt modelId="{AB5C65B9-068A-405D-9617-219204D030D4}" type="sibTrans" cxnId="{48B2A816-2988-4369-940C-FD24A4A1D488}">
      <dgm:prSet/>
      <dgm:spPr/>
      <dgm:t>
        <a:bodyPr/>
        <a:lstStyle/>
        <a:p>
          <a:endParaRPr lang="ru-RU"/>
        </a:p>
      </dgm:t>
    </dgm:pt>
    <dgm:pt modelId="{606B880E-8B26-4BEB-8CF6-FA8852EE199D}">
      <dgm:prSet phldrT="[Текст]" custT="1"/>
      <dgm:spPr/>
      <dgm:t>
        <a:bodyPr/>
        <a:lstStyle/>
        <a:p>
          <a:r>
            <a:rPr lang="ru-RU" sz="1800" dirty="0" smtClean="0"/>
            <a:t>Прошли ГИА – </a:t>
          </a:r>
          <a:r>
            <a:rPr lang="ru-RU" sz="1800" b="1" dirty="0" smtClean="0"/>
            <a:t>66 человек</a:t>
          </a:r>
          <a:endParaRPr lang="ru-RU" sz="1800" dirty="0"/>
        </a:p>
      </dgm:t>
    </dgm:pt>
    <dgm:pt modelId="{E29B3B1B-F543-413A-9DBD-F31F5307EFF0}" type="parTrans" cxnId="{54507DA2-0DBD-41BA-8FC9-4FC61228EB87}">
      <dgm:prSet/>
      <dgm:spPr/>
      <dgm:t>
        <a:bodyPr/>
        <a:lstStyle/>
        <a:p>
          <a:endParaRPr lang="ru-RU"/>
        </a:p>
      </dgm:t>
    </dgm:pt>
    <dgm:pt modelId="{0FE93D0A-0A98-4542-B561-31EE5F83A26A}" type="sibTrans" cxnId="{54507DA2-0DBD-41BA-8FC9-4FC61228EB87}">
      <dgm:prSet/>
      <dgm:spPr/>
      <dgm:t>
        <a:bodyPr/>
        <a:lstStyle/>
        <a:p>
          <a:endParaRPr lang="ru-RU"/>
        </a:p>
      </dgm:t>
    </dgm:pt>
    <dgm:pt modelId="{03A3A7D2-6FF2-41E2-88CD-C29E48EB35C1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Получили аттестат об основном общем образовании </a:t>
          </a:r>
        </a:p>
        <a:p>
          <a:r>
            <a:rPr lang="ru-RU" b="1" dirty="0" smtClean="0">
              <a:solidFill>
                <a:schemeClr val="tx1"/>
              </a:solidFill>
            </a:rPr>
            <a:t>66 человек</a:t>
          </a:r>
          <a:endParaRPr lang="ru-RU" b="1" dirty="0">
            <a:solidFill>
              <a:schemeClr val="tx1"/>
            </a:solidFill>
          </a:endParaRPr>
        </a:p>
      </dgm:t>
    </dgm:pt>
    <dgm:pt modelId="{1BB61EC6-B182-4662-8744-1600B450A18B}" type="parTrans" cxnId="{33861B25-D684-4239-A752-B06945E76998}">
      <dgm:prSet/>
      <dgm:spPr/>
      <dgm:t>
        <a:bodyPr/>
        <a:lstStyle/>
        <a:p>
          <a:endParaRPr lang="ru-RU"/>
        </a:p>
      </dgm:t>
    </dgm:pt>
    <dgm:pt modelId="{0345D4C7-A866-484D-9ED2-6AF63042E6B4}" type="sibTrans" cxnId="{33861B25-D684-4239-A752-B06945E76998}">
      <dgm:prSet/>
      <dgm:spPr/>
      <dgm:t>
        <a:bodyPr/>
        <a:lstStyle/>
        <a:p>
          <a:endParaRPr lang="ru-RU"/>
        </a:p>
      </dgm:t>
    </dgm:pt>
    <dgm:pt modelId="{8886E8F6-9DC1-4369-9F7A-CB77974B53DA}">
      <dgm:prSet phldrT="[Текст]" custT="1"/>
      <dgm:spPr/>
      <dgm:t>
        <a:bodyPr/>
        <a:lstStyle/>
        <a:p>
          <a:r>
            <a:rPr lang="ru-RU" sz="1800" b="1" dirty="0" smtClean="0"/>
            <a:t>В том числе АТТЕСТАТ С ОТЛИЧИЕМ – </a:t>
          </a:r>
          <a:r>
            <a:rPr lang="ru-RU" sz="2000" b="1" dirty="0" smtClean="0"/>
            <a:t>1 человек </a:t>
          </a:r>
          <a:endParaRPr lang="ru-RU" sz="2000" b="1" dirty="0"/>
        </a:p>
      </dgm:t>
    </dgm:pt>
    <dgm:pt modelId="{102D45DE-9CD2-492F-B53D-9ABAFC2E5743}" type="parTrans" cxnId="{EBA2ABD8-2786-4653-93DE-3BD19F237BA8}">
      <dgm:prSet/>
      <dgm:spPr/>
      <dgm:t>
        <a:bodyPr/>
        <a:lstStyle/>
        <a:p>
          <a:endParaRPr lang="ru-RU"/>
        </a:p>
      </dgm:t>
    </dgm:pt>
    <dgm:pt modelId="{64C459B4-E861-4404-B838-F165F3B31D0B}" type="sibTrans" cxnId="{EBA2ABD8-2786-4653-93DE-3BD19F237BA8}">
      <dgm:prSet/>
      <dgm:spPr/>
      <dgm:t>
        <a:bodyPr/>
        <a:lstStyle/>
        <a:p>
          <a:endParaRPr lang="ru-RU"/>
        </a:p>
      </dgm:t>
    </dgm:pt>
    <dgm:pt modelId="{D9D27D58-AB81-4592-A9C5-DD793FBE7EBD}">
      <dgm:prSet custT="1"/>
      <dgm:spPr/>
      <dgm:t>
        <a:bodyPr/>
        <a:lstStyle/>
        <a:p>
          <a:r>
            <a:rPr lang="ru-RU" sz="1800" dirty="0" smtClean="0"/>
            <a:t>Из них:</a:t>
          </a:r>
          <a:endParaRPr lang="ru-RU" sz="1800" b="1" dirty="0"/>
        </a:p>
      </dgm:t>
    </dgm:pt>
    <dgm:pt modelId="{BE3486CB-AA7F-4A74-AC21-0E1E49BAB16D}" type="parTrans" cxnId="{06B45CD6-3263-400C-B26C-A9EE6A6FA596}">
      <dgm:prSet/>
      <dgm:spPr/>
      <dgm:t>
        <a:bodyPr/>
        <a:lstStyle/>
        <a:p>
          <a:endParaRPr lang="ru-RU"/>
        </a:p>
      </dgm:t>
    </dgm:pt>
    <dgm:pt modelId="{456E0360-C47B-453F-BF2F-88025D38C5D6}" type="sibTrans" cxnId="{06B45CD6-3263-400C-B26C-A9EE6A6FA596}">
      <dgm:prSet/>
      <dgm:spPr/>
      <dgm:t>
        <a:bodyPr/>
        <a:lstStyle/>
        <a:p>
          <a:endParaRPr lang="ru-RU"/>
        </a:p>
      </dgm:t>
    </dgm:pt>
    <dgm:pt modelId="{1E72E36E-69C2-4B06-BF2B-604A60727868}">
      <dgm:prSet/>
      <dgm:spPr/>
      <dgm:t>
        <a:bodyPr/>
        <a:lstStyle/>
        <a:p>
          <a:endParaRPr lang="ru-RU" sz="1600" dirty="0"/>
        </a:p>
      </dgm:t>
    </dgm:pt>
    <dgm:pt modelId="{EF58FDD6-2A9C-48EA-BD1A-DC0E94B49D49}" type="parTrans" cxnId="{533011A4-A410-4862-B13D-084CD9D4B659}">
      <dgm:prSet/>
      <dgm:spPr/>
      <dgm:t>
        <a:bodyPr/>
        <a:lstStyle/>
        <a:p>
          <a:endParaRPr lang="ru-RU"/>
        </a:p>
      </dgm:t>
    </dgm:pt>
    <dgm:pt modelId="{B585CEEA-2494-4D6A-8412-6E07B4876E16}" type="sibTrans" cxnId="{533011A4-A410-4862-B13D-084CD9D4B659}">
      <dgm:prSet/>
      <dgm:spPr/>
      <dgm:t>
        <a:bodyPr/>
        <a:lstStyle/>
        <a:p>
          <a:endParaRPr lang="ru-RU"/>
        </a:p>
      </dgm:t>
    </dgm:pt>
    <dgm:pt modelId="{FB37C668-11F3-4616-8E99-686743062E0F}">
      <dgm:prSet custT="1"/>
      <dgm:spPr/>
      <dgm:t>
        <a:bodyPr/>
        <a:lstStyle/>
        <a:p>
          <a:r>
            <a:rPr lang="ru-RU" sz="1800" dirty="0" smtClean="0"/>
            <a:t>в форме </a:t>
          </a:r>
          <a:r>
            <a:rPr lang="ru-RU" sz="1800" b="1" dirty="0" smtClean="0"/>
            <a:t>ГВЭ – 3 человека</a:t>
          </a:r>
          <a:endParaRPr lang="ru-RU" sz="1800" b="1" dirty="0"/>
        </a:p>
      </dgm:t>
    </dgm:pt>
    <dgm:pt modelId="{673606CE-B438-4478-BB78-3095A3ED75D7}" type="parTrans" cxnId="{BF25999A-D568-47F7-B5E9-71B0D41AD564}">
      <dgm:prSet/>
      <dgm:spPr/>
      <dgm:t>
        <a:bodyPr/>
        <a:lstStyle/>
        <a:p>
          <a:endParaRPr lang="ru-RU"/>
        </a:p>
      </dgm:t>
    </dgm:pt>
    <dgm:pt modelId="{E1183F0F-47EF-42FF-B419-66384A0E2AFA}" type="sibTrans" cxnId="{BF25999A-D568-47F7-B5E9-71B0D41AD564}">
      <dgm:prSet/>
      <dgm:spPr/>
      <dgm:t>
        <a:bodyPr/>
        <a:lstStyle/>
        <a:p>
          <a:endParaRPr lang="ru-RU"/>
        </a:p>
      </dgm:t>
    </dgm:pt>
    <dgm:pt modelId="{DF6C8F30-7D01-427F-A40C-B21E5089D5F6}">
      <dgm:prSet custT="1"/>
      <dgm:spPr/>
      <dgm:t>
        <a:bodyPr/>
        <a:lstStyle/>
        <a:p>
          <a:r>
            <a:rPr lang="ru-RU" sz="1800" dirty="0" smtClean="0"/>
            <a:t>в форме </a:t>
          </a:r>
          <a:r>
            <a:rPr lang="ru-RU" sz="1800" b="1" dirty="0" smtClean="0"/>
            <a:t>ОГЭ –  63 человека</a:t>
          </a:r>
          <a:r>
            <a:rPr lang="ru-RU" sz="1800" dirty="0" smtClean="0"/>
            <a:t>, </a:t>
          </a:r>
          <a:endParaRPr lang="ru-RU" sz="1800" b="1" dirty="0"/>
        </a:p>
      </dgm:t>
    </dgm:pt>
    <dgm:pt modelId="{3914FED5-970D-44C3-BDFA-1B28C5B2C955}" type="parTrans" cxnId="{65994E84-888B-4177-B7D9-DB46A03B7DD0}">
      <dgm:prSet/>
      <dgm:spPr/>
    </dgm:pt>
    <dgm:pt modelId="{894DE755-118E-4901-A444-F82940312FFE}" type="sibTrans" cxnId="{65994E84-888B-4177-B7D9-DB46A03B7DD0}">
      <dgm:prSet/>
      <dgm:spPr/>
    </dgm:pt>
    <dgm:pt modelId="{2DBAD003-E061-4BF3-B52D-676FF4DB896E}" type="pres">
      <dgm:prSet presAssocID="{36109DC7-E06A-4222-96E3-D7C3F58C2EA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A0C9743-CFB0-4224-B920-EFF166947907}" type="pres">
      <dgm:prSet presAssocID="{5BE19AE4-DBBE-4F50-82D0-6A853E4C192F}" presName="linNode" presStyleCnt="0"/>
      <dgm:spPr/>
    </dgm:pt>
    <dgm:pt modelId="{65CB129E-0982-492A-983B-24201E4A5442}" type="pres">
      <dgm:prSet presAssocID="{5BE19AE4-DBBE-4F50-82D0-6A853E4C192F}" presName="parentText" presStyleLbl="node1" presStyleIdx="0" presStyleCnt="2" custScaleX="11741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42A14C-9B2D-4937-9D40-E23A3F9D902D}" type="pres">
      <dgm:prSet presAssocID="{5BE19AE4-DBBE-4F50-82D0-6A853E4C192F}" presName="descendantText" presStyleLbl="alignAccFollowNode1" presStyleIdx="0" presStyleCnt="2" custScaleY="1538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F82B52-CE75-4CF8-A4AA-E130751D86B9}" type="pres">
      <dgm:prSet presAssocID="{AB5C65B9-068A-405D-9617-219204D030D4}" presName="sp" presStyleCnt="0"/>
      <dgm:spPr/>
    </dgm:pt>
    <dgm:pt modelId="{BAFAFD20-AD86-4355-9D25-9176B87773A3}" type="pres">
      <dgm:prSet presAssocID="{03A3A7D2-6FF2-41E2-88CD-C29E48EB35C1}" presName="linNode" presStyleCnt="0"/>
      <dgm:spPr/>
    </dgm:pt>
    <dgm:pt modelId="{7E69D926-6FA1-4946-B7E2-482450A6F6E0}" type="pres">
      <dgm:prSet presAssocID="{03A3A7D2-6FF2-41E2-88CD-C29E48EB35C1}" presName="parentText" presStyleLbl="node1" presStyleIdx="1" presStyleCnt="2" custScaleX="134966" custScaleY="11653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B0C671-755F-46E5-B1B1-56E2DF11BC0B}" type="pres">
      <dgm:prSet presAssocID="{03A3A7D2-6FF2-41E2-88CD-C29E48EB35C1}" presName="descendantText" presStyleLbl="alignAccFollowNode1" presStyleIdx="1" presStyleCnt="2" custScaleX="86130" custScaleY="985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33011A4-A410-4862-B13D-084CD9D4B659}" srcId="{03A3A7D2-6FF2-41E2-88CD-C29E48EB35C1}" destId="{1E72E36E-69C2-4B06-BF2B-604A60727868}" srcOrd="1" destOrd="0" parTransId="{EF58FDD6-2A9C-48EA-BD1A-DC0E94B49D49}" sibTransId="{B585CEEA-2494-4D6A-8412-6E07B4876E16}"/>
    <dgm:cxn modelId="{C434D116-34BD-47EE-B6AA-995981FB7CF2}" type="presOf" srcId="{D9D27D58-AB81-4592-A9C5-DD793FBE7EBD}" destId="{8342A14C-9B2D-4937-9D40-E23A3F9D902D}" srcOrd="0" destOrd="1" presId="urn:microsoft.com/office/officeart/2005/8/layout/vList5"/>
    <dgm:cxn modelId="{B59F5E6A-EE07-48D7-8927-91D20F007E1C}" type="presOf" srcId="{606B880E-8B26-4BEB-8CF6-FA8852EE199D}" destId="{8342A14C-9B2D-4937-9D40-E23A3F9D902D}" srcOrd="0" destOrd="0" presId="urn:microsoft.com/office/officeart/2005/8/layout/vList5"/>
    <dgm:cxn modelId="{1335977A-443F-4D8D-A7E5-3A46503056A6}" type="presOf" srcId="{5BE19AE4-DBBE-4F50-82D0-6A853E4C192F}" destId="{65CB129E-0982-492A-983B-24201E4A5442}" srcOrd="0" destOrd="0" presId="urn:microsoft.com/office/officeart/2005/8/layout/vList5"/>
    <dgm:cxn modelId="{1AAC7643-449E-4229-8E69-6358E4ABEB18}" type="presOf" srcId="{03A3A7D2-6FF2-41E2-88CD-C29E48EB35C1}" destId="{7E69D926-6FA1-4946-B7E2-482450A6F6E0}" srcOrd="0" destOrd="0" presId="urn:microsoft.com/office/officeart/2005/8/layout/vList5"/>
    <dgm:cxn modelId="{41BA117B-46F4-4C2B-A749-2595BE5C3700}" type="presOf" srcId="{DF6C8F30-7D01-427F-A40C-B21E5089D5F6}" destId="{8342A14C-9B2D-4937-9D40-E23A3F9D902D}" srcOrd="0" destOrd="2" presId="urn:microsoft.com/office/officeart/2005/8/layout/vList5"/>
    <dgm:cxn modelId="{06B45CD6-3263-400C-B26C-A9EE6A6FA596}" srcId="{5BE19AE4-DBBE-4F50-82D0-6A853E4C192F}" destId="{D9D27D58-AB81-4592-A9C5-DD793FBE7EBD}" srcOrd="1" destOrd="0" parTransId="{BE3486CB-AA7F-4A74-AC21-0E1E49BAB16D}" sibTransId="{456E0360-C47B-453F-BF2F-88025D38C5D6}"/>
    <dgm:cxn modelId="{BF25999A-D568-47F7-B5E9-71B0D41AD564}" srcId="{5BE19AE4-DBBE-4F50-82D0-6A853E4C192F}" destId="{FB37C668-11F3-4616-8E99-686743062E0F}" srcOrd="3" destOrd="0" parTransId="{673606CE-B438-4478-BB78-3095A3ED75D7}" sibTransId="{E1183F0F-47EF-42FF-B419-66384A0E2AFA}"/>
    <dgm:cxn modelId="{EBA2ABD8-2786-4653-93DE-3BD19F237BA8}" srcId="{03A3A7D2-6FF2-41E2-88CD-C29E48EB35C1}" destId="{8886E8F6-9DC1-4369-9F7A-CB77974B53DA}" srcOrd="0" destOrd="0" parTransId="{102D45DE-9CD2-492F-B53D-9ABAFC2E5743}" sibTransId="{64C459B4-E861-4404-B838-F165F3B31D0B}"/>
    <dgm:cxn modelId="{3EE4C7DA-FC7F-4736-A369-AF2F393456C5}" type="presOf" srcId="{36109DC7-E06A-4222-96E3-D7C3F58C2EA5}" destId="{2DBAD003-E061-4BF3-B52D-676FF4DB896E}" srcOrd="0" destOrd="0" presId="urn:microsoft.com/office/officeart/2005/8/layout/vList5"/>
    <dgm:cxn modelId="{33861B25-D684-4239-A752-B06945E76998}" srcId="{36109DC7-E06A-4222-96E3-D7C3F58C2EA5}" destId="{03A3A7D2-6FF2-41E2-88CD-C29E48EB35C1}" srcOrd="1" destOrd="0" parTransId="{1BB61EC6-B182-4662-8744-1600B450A18B}" sibTransId="{0345D4C7-A866-484D-9ED2-6AF63042E6B4}"/>
    <dgm:cxn modelId="{54507DA2-0DBD-41BA-8FC9-4FC61228EB87}" srcId="{5BE19AE4-DBBE-4F50-82D0-6A853E4C192F}" destId="{606B880E-8B26-4BEB-8CF6-FA8852EE199D}" srcOrd="0" destOrd="0" parTransId="{E29B3B1B-F543-413A-9DBD-F31F5307EFF0}" sibTransId="{0FE93D0A-0A98-4542-B561-31EE5F83A26A}"/>
    <dgm:cxn modelId="{CD7D8395-844A-4936-BDBF-5245D68F4800}" type="presOf" srcId="{8886E8F6-9DC1-4369-9F7A-CB77974B53DA}" destId="{CBB0C671-755F-46E5-B1B1-56E2DF11BC0B}" srcOrd="0" destOrd="0" presId="urn:microsoft.com/office/officeart/2005/8/layout/vList5"/>
    <dgm:cxn modelId="{48B2A816-2988-4369-940C-FD24A4A1D488}" srcId="{36109DC7-E06A-4222-96E3-D7C3F58C2EA5}" destId="{5BE19AE4-DBBE-4F50-82D0-6A853E4C192F}" srcOrd="0" destOrd="0" parTransId="{289812CD-7641-44FB-9639-76CE882EA1CD}" sibTransId="{AB5C65B9-068A-405D-9617-219204D030D4}"/>
    <dgm:cxn modelId="{65994E84-888B-4177-B7D9-DB46A03B7DD0}" srcId="{5BE19AE4-DBBE-4F50-82D0-6A853E4C192F}" destId="{DF6C8F30-7D01-427F-A40C-B21E5089D5F6}" srcOrd="2" destOrd="0" parTransId="{3914FED5-970D-44C3-BDFA-1B28C5B2C955}" sibTransId="{894DE755-118E-4901-A444-F82940312FFE}"/>
    <dgm:cxn modelId="{4F0FDFC5-6FD0-4A51-A195-BA8BA86EEE9B}" type="presOf" srcId="{1E72E36E-69C2-4B06-BF2B-604A60727868}" destId="{CBB0C671-755F-46E5-B1B1-56E2DF11BC0B}" srcOrd="0" destOrd="1" presId="urn:microsoft.com/office/officeart/2005/8/layout/vList5"/>
    <dgm:cxn modelId="{DEF5A026-4C61-49DF-80BB-B8F4C82FB1BA}" type="presOf" srcId="{FB37C668-11F3-4616-8E99-686743062E0F}" destId="{8342A14C-9B2D-4937-9D40-E23A3F9D902D}" srcOrd="0" destOrd="3" presId="urn:microsoft.com/office/officeart/2005/8/layout/vList5"/>
    <dgm:cxn modelId="{8766AB27-058B-4F1C-AD8B-EDC19F1EF09B}" type="presParOf" srcId="{2DBAD003-E061-4BF3-B52D-676FF4DB896E}" destId="{9A0C9743-CFB0-4224-B920-EFF166947907}" srcOrd="0" destOrd="0" presId="urn:microsoft.com/office/officeart/2005/8/layout/vList5"/>
    <dgm:cxn modelId="{97ACC9EF-AC1D-4F39-A903-EAB261C9388E}" type="presParOf" srcId="{9A0C9743-CFB0-4224-B920-EFF166947907}" destId="{65CB129E-0982-492A-983B-24201E4A5442}" srcOrd="0" destOrd="0" presId="urn:microsoft.com/office/officeart/2005/8/layout/vList5"/>
    <dgm:cxn modelId="{0D13FB41-C466-4DBA-9710-FFB78D7C059D}" type="presParOf" srcId="{9A0C9743-CFB0-4224-B920-EFF166947907}" destId="{8342A14C-9B2D-4937-9D40-E23A3F9D902D}" srcOrd="1" destOrd="0" presId="urn:microsoft.com/office/officeart/2005/8/layout/vList5"/>
    <dgm:cxn modelId="{80FD7DFB-3C15-4A97-BA6C-E82E24A042AD}" type="presParOf" srcId="{2DBAD003-E061-4BF3-B52D-676FF4DB896E}" destId="{E6F82B52-CE75-4CF8-A4AA-E130751D86B9}" srcOrd="1" destOrd="0" presId="urn:microsoft.com/office/officeart/2005/8/layout/vList5"/>
    <dgm:cxn modelId="{D9069009-F3C9-437E-98B4-D3CA8798D24F}" type="presParOf" srcId="{2DBAD003-E061-4BF3-B52D-676FF4DB896E}" destId="{BAFAFD20-AD86-4355-9D25-9176B87773A3}" srcOrd="2" destOrd="0" presId="urn:microsoft.com/office/officeart/2005/8/layout/vList5"/>
    <dgm:cxn modelId="{0349F98B-7BE6-4D44-A409-F72C366F430D}" type="presParOf" srcId="{BAFAFD20-AD86-4355-9D25-9176B87773A3}" destId="{7E69D926-6FA1-4946-B7E2-482450A6F6E0}" srcOrd="0" destOrd="0" presId="urn:microsoft.com/office/officeart/2005/8/layout/vList5"/>
    <dgm:cxn modelId="{5F6D3127-E1EE-4925-9FE4-F8FBDACA6ADF}" type="presParOf" srcId="{BAFAFD20-AD86-4355-9D25-9176B87773A3}" destId="{CBB0C671-755F-46E5-B1B1-56E2DF11BC0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73D4125-2DF0-4168-AB11-C1C3E92EF291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D6AC8F32-79DF-4E7D-BA9F-432DA19B994A}">
      <dgm:prSet phldrT="[Текст]" custT="1"/>
      <dgm:spPr/>
      <dgm:t>
        <a:bodyPr/>
        <a:lstStyle/>
        <a:p>
          <a:r>
            <a:rPr lang="ru-RU" sz="2000" i="1" dirty="0" smtClean="0"/>
            <a:t>Синтез</a:t>
          </a:r>
          <a:endParaRPr lang="ru-RU" sz="2000" i="1" dirty="0"/>
        </a:p>
      </dgm:t>
    </dgm:pt>
    <dgm:pt modelId="{B43A2142-3B3D-4C38-ACBD-D8E1F36A8379}" type="sibTrans" cxnId="{19B9E948-6C76-4547-B2E5-4ED39E0B40A5}">
      <dgm:prSet/>
      <dgm:spPr/>
      <dgm:t>
        <a:bodyPr/>
        <a:lstStyle/>
        <a:p>
          <a:endParaRPr lang="ru-RU"/>
        </a:p>
      </dgm:t>
    </dgm:pt>
    <dgm:pt modelId="{2DA81B87-8E1A-4C7D-89ED-DB8AE949EB6F}" type="parTrans" cxnId="{19B9E948-6C76-4547-B2E5-4ED39E0B40A5}">
      <dgm:prSet/>
      <dgm:spPr/>
      <dgm:t>
        <a:bodyPr/>
        <a:lstStyle/>
        <a:p>
          <a:endParaRPr lang="ru-RU"/>
        </a:p>
      </dgm:t>
    </dgm:pt>
    <dgm:pt modelId="{A81ADDBD-AE18-49F9-BC47-3A571E28E1EA}">
      <dgm:prSet phldrT="[Текст]" custT="1"/>
      <dgm:spPr/>
      <dgm:t>
        <a:bodyPr/>
        <a:lstStyle/>
        <a:p>
          <a:r>
            <a:rPr lang="ru-RU" sz="2000" i="1" dirty="0" smtClean="0"/>
            <a:t>Анализ</a:t>
          </a:r>
          <a:endParaRPr lang="ru-RU" sz="2000" i="1" dirty="0"/>
        </a:p>
      </dgm:t>
    </dgm:pt>
    <dgm:pt modelId="{3A866003-C0CB-4CE4-8F00-226715E84EE1}" type="sibTrans" cxnId="{DFC94646-F45D-4D53-A574-2E920E17CD8E}">
      <dgm:prSet/>
      <dgm:spPr/>
      <dgm:t>
        <a:bodyPr/>
        <a:lstStyle/>
        <a:p>
          <a:endParaRPr lang="ru-RU"/>
        </a:p>
      </dgm:t>
    </dgm:pt>
    <dgm:pt modelId="{EC35E268-2D5F-4236-92F6-08BBD7421A7E}" type="parTrans" cxnId="{DFC94646-F45D-4D53-A574-2E920E17CD8E}">
      <dgm:prSet/>
      <dgm:spPr/>
      <dgm:t>
        <a:bodyPr/>
        <a:lstStyle/>
        <a:p>
          <a:endParaRPr lang="ru-RU"/>
        </a:p>
      </dgm:t>
    </dgm:pt>
    <dgm:pt modelId="{C930CEB6-0EBF-415E-B1C1-F5ABAE95EF71}">
      <dgm:prSet phldrT="[Текст]" custT="1"/>
      <dgm:spPr/>
      <dgm:t>
        <a:bodyPr/>
        <a:lstStyle/>
        <a:p>
          <a:r>
            <a:rPr lang="ru-RU" sz="2000" i="1" dirty="0" smtClean="0"/>
            <a:t>Знание</a:t>
          </a:r>
          <a:endParaRPr lang="ru-RU" sz="2000" i="1" dirty="0"/>
        </a:p>
      </dgm:t>
    </dgm:pt>
    <dgm:pt modelId="{9C8DA93B-CAD1-41A6-A163-9D5CC42AB81A}" type="sibTrans" cxnId="{3DBD59A2-DB3C-4984-BB7C-DA8C1F2C6A6B}">
      <dgm:prSet/>
      <dgm:spPr/>
      <dgm:t>
        <a:bodyPr/>
        <a:lstStyle/>
        <a:p>
          <a:endParaRPr lang="ru-RU"/>
        </a:p>
      </dgm:t>
    </dgm:pt>
    <dgm:pt modelId="{13EB3DCA-8FFE-4061-BFCD-E61C15E08620}" type="parTrans" cxnId="{3DBD59A2-DB3C-4984-BB7C-DA8C1F2C6A6B}">
      <dgm:prSet/>
      <dgm:spPr/>
      <dgm:t>
        <a:bodyPr/>
        <a:lstStyle/>
        <a:p>
          <a:endParaRPr lang="ru-RU"/>
        </a:p>
      </dgm:t>
    </dgm:pt>
    <dgm:pt modelId="{2367DF3D-5845-4354-9F93-43A238FADBB1}">
      <dgm:prSet phldrT="[Текст]" custT="1"/>
      <dgm:spPr/>
      <dgm:t>
        <a:bodyPr/>
        <a:lstStyle/>
        <a:p>
          <a:r>
            <a:rPr lang="ru-RU" sz="2000" i="1" dirty="0" smtClean="0"/>
            <a:t>Понимание</a:t>
          </a:r>
          <a:endParaRPr lang="ru-RU" sz="2000" i="1" dirty="0"/>
        </a:p>
      </dgm:t>
    </dgm:pt>
    <dgm:pt modelId="{C3FBA8CA-0CF5-4103-A20F-5F384A8C5C49}" type="sibTrans" cxnId="{FFB36735-97B4-447C-9AC5-8D3C772DF7CB}">
      <dgm:prSet/>
      <dgm:spPr/>
      <dgm:t>
        <a:bodyPr/>
        <a:lstStyle/>
        <a:p>
          <a:endParaRPr lang="ru-RU"/>
        </a:p>
      </dgm:t>
    </dgm:pt>
    <dgm:pt modelId="{0C70AFFA-B767-40C3-B95F-104006EE59B6}" type="parTrans" cxnId="{FFB36735-97B4-447C-9AC5-8D3C772DF7CB}">
      <dgm:prSet/>
      <dgm:spPr/>
      <dgm:t>
        <a:bodyPr/>
        <a:lstStyle/>
        <a:p>
          <a:endParaRPr lang="ru-RU"/>
        </a:p>
      </dgm:t>
    </dgm:pt>
    <dgm:pt modelId="{E611D9D6-531C-45BB-BC8A-328B1934FE49}">
      <dgm:prSet phldrT="[Текст]" custT="1"/>
      <dgm:spPr/>
      <dgm:t>
        <a:bodyPr/>
        <a:lstStyle/>
        <a:p>
          <a:r>
            <a:rPr lang="ru-RU" sz="2000" i="1" dirty="0" smtClean="0"/>
            <a:t>Применение</a:t>
          </a:r>
          <a:endParaRPr lang="ru-RU" sz="2000" i="1" dirty="0"/>
        </a:p>
      </dgm:t>
    </dgm:pt>
    <dgm:pt modelId="{506112C7-5CF4-4098-902D-D92480754544}" type="sibTrans" cxnId="{39FB299C-69FA-4871-95E4-D785B102F41F}">
      <dgm:prSet/>
      <dgm:spPr/>
      <dgm:t>
        <a:bodyPr/>
        <a:lstStyle/>
        <a:p>
          <a:endParaRPr lang="ru-RU"/>
        </a:p>
      </dgm:t>
    </dgm:pt>
    <dgm:pt modelId="{7894637E-D6BB-490B-9CBC-68250A0D868C}" type="parTrans" cxnId="{39FB299C-69FA-4871-95E4-D785B102F41F}">
      <dgm:prSet/>
      <dgm:spPr/>
      <dgm:t>
        <a:bodyPr/>
        <a:lstStyle/>
        <a:p>
          <a:endParaRPr lang="ru-RU"/>
        </a:p>
      </dgm:t>
    </dgm:pt>
    <dgm:pt modelId="{B24EDA96-C8B3-48B9-9DD7-7613830E185D}" type="pres">
      <dgm:prSet presAssocID="{C73D4125-2DF0-4168-AB11-C1C3E92EF291}" presName="compositeShape" presStyleCnt="0">
        <dgm:presLayoutVars>
          <dgm:dir/>
          <dgm:resizeHandles/>
        </dgm:presLayoutVars>
      </dgm:prSet>
      <dgm:spPr/>
    </dgm:pt>
    <dgm:pt modelId="{51E5D215-4717-4D17-8710-8A1A3275E759}" type="pres">
      <dgm:prSet presAssocID="{C73D4125-2DF0-4168-AB11-C1C3E92EF291}" presName="pyramid" presStyleLbl="node1" presStyleIdx="0" presStyleCnt="1" custLinFactX="1614" custLinFactNeighborX="100000" custLinFactNeighborY="273"/>
      <dgm:spPr/>
      <dgm:t>
        <a:bodyPr/>
        <a:lstStyle/>
        <a:p>
          <a:endParaRPr lang="ru-RU"/>
        </a:p>
      </dgm:t>
    </dgm:pt>
    <dgm:pt modelId="{02389E8D-3072-4CC0-BF31-6D0B352D7C3C}" type="pres">
      <dgm:prSet presAssocID="{C73D4125-2DF0-4168-AB11-C1C3E92EF291}" presName="theList" presStyleCnt="0"/>
      <dgm:spPr/>
    </dgm:pt>
    <dgm:pt modelId="{BEE4DBD9-4F1F-4C77-83C6-A3AB7752D86E}" type="pres">
      <dgm:prSet presAssocID="{D6AC8F32-79DF-4E7D-BA9F-432DA19B994A}" presName="aNode" presStyleLbl="fgAcc1" presStyleIdx="0" presStyleCnt="5" custLinFactNeighborX="-27918" custLinFactNeighborY="26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F63035-6B71-4688-B5FD-4ED591CE46DF}" type="pres">
      <dgm:prSet presAssocID="{D6AC8F32-79DF-4E7D-BA9F-432DA19B994A}" presName="aSpace" presStyleCnt="0"/>
      <dgm:spPr/>
    </dgm:pt>
    <dgm:pt modelId="{7AA248B4-E8E2-42DB-BA0D-1C0157CFCAC8}" type="pres">
      <dgm:prSet presAssocID="{A81ADDBD-AE18-49F9-BC47-3A571E28E1EA}" presName="aNode" presStyleLbl="fgAcc1" presStyleIdx="1" presStyleCnt="5" custLinFactY="18709" custLinFactNeighborX="-27918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476D57-8905-4F6A-B875-952DFB565CD1}" type="pres">
      <dgm:prSet presAssocID="{A81ADDBD-AE18-49F9-BC47-3A571E28E1EA}" presName="aSpace" presStyleCnt="0"/>
      <dgm:spPr/>
    </dgm:pt>
    <dgm:pt modelId="{5045B316-C473-4E8E-A7AE-5618AC558209}" type="pres">
      <dgm:prSet presAssocID="{E611D9D6-531C-45BB-BC8A-328B1934FE49}" presName="aNode" presStyleLbl="fgAcc1" presStyleIdx="2" presStyleCnt="5" custLinFactY="41910" custLinFactNeighborX="-27918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21517D-FBEC-45BC-B0B8-8AAD27E8A528}" type="pres">
      <dgm:prSet presAssocID="{E611D9D6-531C-45BB-BC8A-328B1934FE49}" presName="aSpace" presStyleCnt="0"/>
      <dgm:spPr/>
    </dgm:pt>
    <dgm:pt modelId="{28F4B9D8-0550-4022-85C5-D0FE27933C3B}" type="pres">
      <dgm:prSet presAssocID="{2367DF3D-5845-4354-9F93-43A238FADBB1}" presName="aNode" presStyleLbl="fgAcc1" presStyleIdx="3" presStyleCnt="5" custLinFactY="60682" custLinFactNeighborX="-27918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891222-DCE5-4C17-86DF-BEEFC6A69813}" type="pres">
      <dgm:prSet presAssocID="{2367DF3D-5845-4354-9F93-43A238FADBB1}" presName="aSpace" presStyleCnt="0"/>
      <dgm:spPr/>
    </dgm:pt>
    <dgm:pt modelId="{AAEF762D-DBA8-499E-A146-4F759035FA9B}" type="pres">
      <dgm:prSet presAssocID="{C930CEB6-0EBF-415E-B1C1-F5ABAE95EF71}" presName="aNode" presStyleLbl="fgAcc1" presStyleIdx="4" presStyleCnt="5" custLinFactY="61354" custLinFactNeighborX="-27918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829720-5B7C-47AE-83EF-B5059C575623}" type="pres">
      <dgm:prSet presAssocID="{C930CEB6-0EBF-415E-B1C1-F5ABAE95EF71}" presName="aSpace" presStyleCnt="0"/>
      <dgm:spPr/>
    </dgm:pt>
  </dgm:ptLst>
  <dgm:cxnLst>
    <dgm:cxn modelId="{A49B4C78-4F1D-40BA-A193-2733C51F6F35}" type="presOf" srcId="{C73D4125-2DF0-4168-AB11-C1C3E92EF291}" destId="{B24EDA96-C8B3-48B9-9DD7-7613830E185D}" srcOrd="0" destOrd="0" presId="urn:microsoft.com/office/officeart/2005/8/layout/pyramid2"/>
    <dgm:cxn modelId="{DDAA0046-02BF-4DE0-A216-794CC9EB19B7}" type="presOf" srcId="{D6AC8F32-79DF-4E7D-BA9F-432DA19B994A}" destId="{BEE4DBD9-4F1F-4C77-83C6-A3AB7752D86E}" srcOrd="0" destOrd="0" presId="urn:microsoft.com/office/officeart/2005/8/layout/pyramid2"/>
    <dgm:cxn modelId="{17B69470-7AF1-442F-831F-ECF51E82C4D7}" type="presOf" srcId="{E611D9D6-531C-45BB-BC8A-328B1934FE49}" destId="{5045B316-C473-4E8E-A7AE-5618AC558209}" srcOrd="0" destOrd="0" presId="urn:microsoft.com/office/officeart/2005/8/layout/pyramid2"/>
    <dgm:cxn modelId="{19B9E948-6C76-4547-B2E5-4ED39E0B40A5}" srcId="{C73D4125-2DF0-4168-AB11-C1C3E92EF291}" destId="{D6AC8F32-79DF-4E7D-BA9F-432DA19B994A}" srcOrd="0" destOrd="0" parTransId="{2DA81B87-8E1A-4C7D-89ED-DB8AE949EB6F}" sibTransId="{B43A2142-3B3D-4C38-ACBD-D8E1F36A8379}"/>
    <dgm:cxn modelId="{568B110C-3EAE-43F8-B482-08CC5C6EDD5D}" type="presOf" srcId="{C930CEB6-0EBF-415E-B1C1-F5ABAE95EF71}" destId="{AAEF762D-DBA8-499E-A146-4F759035FA9B}" srcOrd="0" destOrd="0" presId="urn:microsoft.com/office/officeart/2005/8/layout/pyramid2"/>
    <dgm:cxn modelId="{39FB299C-69FA-4871-95E4-D785B102F41F}" srcId="{C73D4125-2DF0-4168-AB11-C1C3E92EF291}" destId="{E611D9D6-531C-45BB-BC8A-328B1934FE49}" srcOrd="2" destOrd="0" parTransId="{7894637E-D6BB-490B-9CBC-68250A0D868C}" sibTransId="{506112C7-5CF4-4098-902D-D92480754544}"/>
    <dgm:cxn modelId="{99EF2E51-F0AA-4FD1-ACD8-CF22EF8D4CE0}" type="presOf" srcId="{A81ADDBD-AE18-49F9-BC47-3A571E28E1EA}" destId="{7AA248B4-E8E2-42DB-BA0D-1C0157CFCAC8}" srcOrd="0" destOrd="0" presId="urn:microsoft.com/office/officeart/2005/8/layout/pyramid2"/>
    <dgm:cxn modelId="{DFC94646-F45D-4D53-A574-2E920E17CD8E}" srcId="{C73D4125-2DF0-4168-AB11-C1C3E92EF291}" destId="{A81ADDBD-AE18-49F9-BC47-3A571E28E1EA}" srcOrd="1" destOrd="0" parTransId="{EC35E268-2D5F-4236-92F6-08BBD7421A7E}" sibTransId="{3A866003-C0CB-4CE4-8F00-226715E84EE1}"/>
    <dgm:cxn modelId="{D8C0B4E5-5918-4B38-8456-0D0713A5DD85}" type="presOf" srcId="{2367DF3D-5845-4354-9F93-43A238FADBB1}" destId="{28F4B9D8-0550-4022-85C5-D0FE27933C3B}" srcOrd="0" destOrd="0" presId="urn:microsoft.com/office/officeart/2005/8/layout/pyramid2"/>
    <dgm:cxn modelId="{FFB36735-97B4-447C-9AC5-8D3C772DF7CB}" srcId="{C73D4125-2DF0-4168-AB11-C1C3E92EF291}" destId="{2367DF3D-5845-4354-9F93-43A238FADBB1}" srcOrd="3" destOrd="0" parTransId="{0C70AFFA-B767-40C3-B95F-104006EE59B6}" sibTransId="{C3FBA8CA-0CF5-4103-A20F-5F384A8C5C49}"/>
    <dgm:cxn modelId="{3DBD59A2-DB3C-4984-BB7C-DA8C1F2C6A6B}" srcId="{C73D4125-2DF0-4168-AB11-C1C3E92EF291}" destId="{C930CEB6-0EBF-415E-B1C1-F5ABAE95EF71}" srcOrd="4" destOrd="0" parTransId="{13EB3DCA-8FFE-4061-BFCD-E61C15E08620}" sibTransId="{9C8DA93B-CAD1-41A6-A163-9D5CC42AB81A}"/>
    <dgm:cxn modelId="{FCE12B79-26A7-4662-8960-585848F0CABA}" type="presParOf" srcId="{B24EDA96-C8B3-48B9-9DD7-7613830E185D}" destId="{51E5D215-4717-4D17-8710-8A1A3275E759}" srcOrd="0" destOrd="0" presId="urn:microsoft.com/office/officeart/2005/8/layout/pyramid2"/>
    <dgm:cxn modelId="{E0738F65-AF50-473B-9EC9-C0DA239733B3}" type="presParOf" srcId="{B24EDA96-C8B3-48B9-9DD7-7613830E185D}" destId="{02389E8D-3072-4CC0-BF31-6D0B352D7C3C}" srcOrd="1" destOrd="0" presId="urn:microsoft.com/office/officeart/2005/8/layout/pyramid2"/>
    <dgm:cxn modelId="{95E8C3C1-F632-42C9-B488-21DABA5D27F3}" type="presParOf" srcId="{02389E8D-3072-4CC0-BF31-6D0B352D7C3C}" destId="{BEE4DBD9-4F1F-4C77-83C6-A3AB7752D86E}" srcOrd="0" destOrd="0" presId="urn:microsoft.com/office/officeart/2005/8/layout/pyramid2"/>
    <dgm:cxn modelId="{CDA64AE4-DB11-4785-96BF-2C15A871A0C8}" type="presParOf" srcId="{02389E8D-3072-4CC0-BF31-6D0B352D7C3C}" destId="{69F63035-6B71-4688-B5FD-4ED591CE46DF}" srcOrd="1" destOrd="0" presId="urn:microsoft.com/office/officeart/2005/8/layout/pyramid2"/>
    <dgm:cxn modelId="{DF004158-04B8-429F-91B9-AD14FA67F45C}" type="presParOf" srcId="{02389E8D-3072-4CC0-BF31-6D0B352D7C3C}" destId="{7AA248B4-E8E2-42DB-BA0D-1C0157CFCAC8}" srcOrd="2" destOrd="0" presId="urn:microsoft.com/office/officeart/2005/8/layout/pyramid2"/>
    <dgm:cxn modelId="{9FB09B2F-5DA3-4FE6-B16B-065400085718}" type="presParOf" srcId="{02389E8D-3072-4CC0-BF31-6D0B352D7C3C}" destId="{9F476D57-8905-4F6A-B875-952DFB565CD1}" srcOrd="3" destOrd="0" presId="urn:microsoft.com/office/officeart/2005/8/layout/pyramid2"/>
    <dgm:cxn modelId="{B16DE615-9043-4EA0-B893-6BDAE190E5A5}" type="presParOf" srcId="{02389E8D-3072-4CC0-BF31-6D0B352D7C3C}" destId="{5045B316-C473-4E8E-A7AE-5618AC558209}" srcOrd="4" destOrd="0" presId="urn:microsoft.com/office/officeart/2005/8/layout/pyramid2"/>
    <dgm:cxn modelId="{3BDD91AE-4C4F-4556-B3AD-B0C71D8AB4E5}" type="presParOf" srcId="{02389E8D-3072-4CC0-BF31-6D0B352D7C3C}" destId="{FC21517D-FBEC-45BC-B0B8-8AAD27E8A528}" srcOrd="5" destOrd="0" presId="urn:microsoft.com/office/officeart/2005/8/layout/pyramid2"/>
    <dgm:cxn modelId="{0D0282D4-C91A-4629-8969-8E47D864A57C}" type="presParOf" srcId="{02389E8D-3072-4CC0-BF31-6D0B352D7C3C}" destId="{28F4B9D8-0550-4022-85C5-D0FE27933C3B}" srcOrd="6" destOrd="0" presId="urn:microsoft.com/office/officeart/2005/8/layout/pyramid2"/>
    <dgm:cxn modelId="{A230F5DC-6FA2-460A-95CC-0B3D1B49A062}" type="presParOf" srcId="{02389E8D-3072-4CC0-BF31-6D0B352D7C3C}" destId="{1A891222-DCE5-4C17-86DF-BEEFC6A69813}" srcOrd="7" destOrd="0" presId="urn:microsoft.com/office/officeart/2005/8/layout/pyramid2"/>
    <dgm:cxn modelId="{934D951C-D8B3-474A-84A3-D6FB023AF288}" type="presParOf" srcId="{02389E8D-3072-4CC0-BF31-6D0B352D7C3C}" destId="{AAEF762D-DBA8-499E-A146-4F759035FA9B}" srcOrd="8" destOrd="0" presId="urn:microsoft.com/office/officeart/2005/8/layout/pyramid2"/>
    <dgm:cxn modelId="{F4E16849-BA9B-4B0F-B46B-4E429518CF07}" type="presParOf" srcId="{02389E8D-3072-4CC0-BF31-6D0B352D7C3C}" destId="{FE829720-5B7C-47AE-83EF-B5059C575623}" srcOrd="9" destOrd="0" presId="urn:microsoft.com/office/officeart/2005/8/layout/pyramid2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5FC7F9-513D-448E-8EEF-E67E183086D3}">
      <dsp:nvSpPr>
        <dsp:cNvPr id="0" name=""/>
        <dsp:cNvSpPr/>
      </dsp:nvSpPr>
      <dsp:spPr>
        <a:xfrm rot="5400000">
          <a:off x="-261844" y="264612"/>
          <a:ext cx="1745629" cy="122194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3</a:t>
          </a:r>
          <a:endParaRPr lang="ru-RU" sz="2800" kern="1200" dirty="0"/>
        </a:p>
      </dsp:txBody>
      <dsp:txXfrm rot="-5400000">
        <a:off x="1" y="613737"/>
        <a:ext cx="1221940" cy="523689"/>
      </dsp:txXfrm>
    </dsp:sp>
    <dsp:sp modelId="{AB776499-2029-427D-BD97-B2F5EAFD9E71}">
      <dsp:nvSpPr>
        <dsp:cNvPr id="0" name=""/>
        <dsp:cNvSpPr/>
      </dsp:nvSpPr>
      <dsp:spPr>
        <a:xfrm rot="5400000">
          <a:off x="4158440" y="-2933732"/>
          <a:ext cx="1134658" cy="700765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специалистов для реализации ФГОС НОО 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221940" y="58157"/>
        <a:ext cx="6952270" cy="1023880"/>
      </dsp:txXfrm>
    </dsp:sp>
    <dsp:sp modelId="{FCD29E15-AC32-4D74-9E91-544E6BF0310E}">
      <dsp:nvSpPr>
        <dsp:cNvPr id="0" name=""/>
        <dsp:cNvSpPr/>
      </dsp:nvSpPr>
      <dsp:spPr>
        <a:xfrm rot="5400000">
          <a:off x="-261844" y="1817731"/>
          <a:ext cx="1745629" cy="122194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10</a:t>
          </a:r>
          <a:endParaRPr lang="ru-RU" sz="2800" kern="1200" dirty="0"/>
        </a:p>
      </dsp:txBody>
      <dsp:txXfrm rot="-5400000">
        <a:off x="1" y="2166856"/>
        <a:ext cx="1221940" cy="523689"/>
      </dsp:txXfrm>
    </dsp:sp>
    <dsp:sp modelId="{47BF9F85-C349-493C-9BA8-48B4DB9995DC}">
      <dsp:nvSpPr>
        <dsp:cNvPr id="0" name=""/>
        <dsp:cNvSpPr/>
      </dsp:nvSpPr>
      <dsp:spPr>
        <a:xfrm rot="5400000">
          <a:off x="4158440" y="-1380613"/>
          <a:ext cx="1134658" cy="700765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специалистов для реализации ФГОС ООО 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221940" y="1611276"/>
        <a:ext cx="6952270" cy="1023880"/>
      </dsp:txXfrm>
    </dsp:sp>
    <dsp:sp modelId="{996200E1-2636-4F51-BB4C-C0142F39AB68}">
      <dsp:nvSpPr>
        <dsp:cNvPr id="0" name=""/>
        <dsp:cNvSpPr/>
      </dsp:nvSpPr>
      <dsp:spPr>
        <a:xfrm rot="5400000">
          <a:off x="-261844" y="3370850"/>
          <a:ext cx="1745629" cy="1221940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3</a:t>
          </a:r>
          <a:endParaRPr lang="ru-RU" sz="2800" kern="1200" dirty="0"/>
        </a:p>
      </dsp:txBody>
      <dsp:txXfrm rot="-5400000">
        <a:off x="1" y="3719975"/>
        <a:ext cx="1221940" cy="523689"/>
      </dsp:txXfrm>
    </dsp:sp>
    <dsp:sp modelId="{8C30B3BB-538C-4943-A804-6D20A2C34BB2}">
      <dsp:nvSpPr>
        <dsp:cNvPr id="0" name=""/>
        <dsp:cNvSpPr/>
      </dsp:nvSpPr>
      <dsp:spPr>
        <a:xfrm rot="5400000">
          <a:off x="4158440" y="172505"/>
          <a:ext cx="1134658" cy="700765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специалистов ГИА (члены предметных комиссий) 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221940" y="3164395"/>
        <a:ext cx="6952270" cy="10238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42A14C-9B2D-4937-9D40-E23A3F9D902D}">
      <dsp:nvSpPr>
        <dsp:cNvPr id="0" name=""/>
        <dsp:cNvSpPr/>
      </dsp:nvSpPr>
      <dsp:spPr>
        <a:xfrm rot="5400000">
          <a:off x="1783968" y="-119735"/>
          <a:ext cx="2276208" cy="2517412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Прошли ГИА – </a:t>
          </a:r>
          <a:r>
            <a:rPr lang="ru-RU" sz="1800" b="1" kern="1200" dirty="0" smtClean="0"/>
            <a:t>66 человек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Из них:</a:t>
          </a:r>
          <a:endParaRPr lang="ru-RU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в форме </a:t>
          </a:r>
          <a:r>
            <a:rPr lang="ru-RU" sz="1800" b="1" kern="1200" dirty="0" smtClean="0"/>
            <a:t>ОГЭ –  63 человека</a:t>
          </a:r>
          <a:r>
            <a:rPr lang="ru-RU" sz="1800" kern="1200" dirty="0" smtClean="0"/>
            <a:t>, </a:t>
          </a:r>
          <a:endParaRPr lang="ru-RU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в форме </a:t>
          </a:r>
          <a:r>
            <a:rPr lang="ru-RU" sz="1800" b="1" kern="1200" dirty="0" smtClean="0"/>
            <a:t>ГВЭ – 3 человека</a:t>
          </a:r>
          <a:endParaRPr lang="ru-RU" sz="1800" b="1" kern="1200" dirty="0"/>
        </a:p>
      </dsp:txBody>
      <dsp:txXfrm rot="-5400000">
        <a:off x="1663367" y="111981"/>
        <a:ext cx="2406297" cy="2053978"/>
      </dsp:txXfrm>
    </dsp:sp>
    <dsp:sp modelId="{65CB129E-0982-492A-983B-24201E4A5442}">
      <dsp:nvSpPr>
        <dsp:cNvPr id="0" name=""/>
        <dsp:cNvSpPr/>
      </dsp:nvSpPr>
      <dsp:spPr>
        <a:xfrm>
          <a:off x="761" y="214108"/>
          <a:ext cx="1662605" cy="184972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Выпускников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9 класса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66</a:t>
          </a:r>
          <a:r>
            <a:rPr lang="ru-RU" sz="1800" b="1" kern="1200" dirty="0" smtClean="0">
              <a:solidFill>
                <a:schemeClr val="tx1"/>
              </a:solidFill>
            </a:rPr>
            <a:t> человек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81923" y="295270"/>
        <a:ext cx="1500281" cy="1687398"/>
      </dsp:txXfrm>
    </dsp:sp>
    <dsp:sp modelId="{CBB0C671-755F-46E5-B1B1-56E2DF11BC0B}">
      <dsp:nvSpPr>
        <dsp:cNvPr id="0" name=""/>
        <dsp:cNvSpPr/>
      </dsp:nvSpPr>
      <dsp:spPr>
        <a:xfrm rot="5400000">
          <a:off x="2341574" y="2336186"/>
          <a:ext cx="1458276" cy="2222284"/>
        </a:xfrm>
        <a:prstGeom prst="round2Same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/>
            <a:t>В том числе АТТЕСТАТ С ОТЛИЧИЕМ – </a:t>
          </a:r>
          <a:r>
            <a:rPr lang="ru-RU" sz="2000" b="1" kern="1200" dirty="0" smtClean="0"/>
            <a:t>1 человек </a:t>
          </a:r>
          <a:endParaRPr lang="ru-RU" sz="20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/>
        </a:p>
      </dsp:txBody>
      <dsp:txXfrm rot="-5400000">
        <a:off x="1959571" y="2789377"/>
        <a:ext cx="2151097" cy="1315902"/>
      </dsp:txXfrm>
    </dsp:sp>
    <dsp:sp modelId="{7E69D926-6FA1-4946-B7E2-482450A6F6E0}">
      <dsp:nvSpPr>
        <dsp:cNvPr id="0" name=""/>
        <dsp:cNvSpPr/>
      </dsp:nvSpPr>
      <dsp:spPr>
        <a:xfrm>
          <a:off x="761" y="2369560"/>
          <a:ext cx="1958808" cy="2155536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tx1"/>
              </a:solidFill>
            </a:rPr>
            <a:t>Получили аттестат об основном общем образовании 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tx1"/>
              </a:solidFill>
            </a:rPr>
            <a:t>66 человек</a:t>
          </a:r>
          <a:endParaRPr lang="ru-RU" sz="2100" b="1" kern="1200" dirty="0">
            <a:solidFill>
              <a:schemeClr val="tx1"/>
            </a:solidFill>
          </a:endParaRPr>
        </a:p>
      </dsp:txBody>
      <dsp:txXfrm>
        <a:off x="96382" y="2465181"/>
        <a:ext cx="1767566" cy="19642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E5D215-4717-4D17-8710-8A1A3275E759}">
      <dsp:nvSpPr>
        <dsp:cNvPr id="0" name=""/>
        <dsp:cNvSpPr/>
      </dsp:nvSpPr>
      <dsp:spPr>
        <a:xfrm>
          <a:off x="389716" y="0"/>
          <a:ext cx="2598107" cy="3602682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E4DBD9-4F1F-4C77-83C6-A3AB7752D86E}">
      <dsp:nvSpPr>
        <dsp:cNvPr id="0" name=""/>
        <dsp:cNvSpPr/>
      </dsp:nvSpPr>
      <dsp:spPr>
        <a:xfrm>
          <a:off x="827583" y="362324"/>
          <a:ext cx="1688770" cy="51225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i="1" kern="1200" dirty="0" smtClean="0"/>
            <a:t>Синтез</a:t>
          </a:r>
          <a:endParaRPr lang="ru-RU" sz="2000" i="1" kern="1200" dirty="0"/>
        </a:p>
      </dsp:txBody>
      <dsp:txXfrm>
        <a:off x="852589" y="387330"/>
        <a:ext cx="1638758" cy="462244"/>
      </dsp:txXfrm>
    </dsp:sp>
    <dsp:sp modelId="{7AA248B4-E8E2-42DB-BA0D-1C0157CFCAC8}">
      <dsp:nvSpPr>
        <dsp:cNvPr id="0" name=""/>
        <dsp:cNvSpPr/>
      </dsp:nvSpPr>
      <dsp:spPr>
        <a:xfrm>
          <a:off x="827583" y="1096778"/>
          <a:ext cx="1688770" cy="51225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i="1" kern="1200" dirty="0" smtClean="0"/>
            <a:t>Анализ</a:t>
          </a:r>
          <a:endParaRPr lang="ru-RU" sz="2000" i="1" kern="1200" dirty="0"/>
        </a:p>
      </dsp:txBody>
      <dsp:txXfrm>
        <a:off x="852589" y="1121784"/>
        <a:ext cx="1638758" cy="462244"/>
      </dsp:txXfrm>
    </dsp:sp>
    <dsp:sp modelId="{5045B316-C473-4E8E-A7AE-5618AC558209}">
      <dsp:nvSpPr>
        <dsp:cNvPr id="0" name=""/>
        <dsp:cNvSpPr/>
      </dsp:nvSpPr>
      <dsp:spPr>
        <a:xfrm>
          <a:off x="827583" y="1791915"/>
          <a:ext cx="1688770" cy="51225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i="1" kern="1200" dirty="0" smtClean="0"/>
            <a:t>Применение</a:t>
          </a:r>
          <a:endParaRPr lang="ru-RU" sz="2000" i="1" kern="1200" dirty="0"/>
        </a:p>
      </dsp:txBody>
      <dsp:txXfrm>
        <a:off x="852589" y="1816921"/>
        <a:ext cx="1638758" cy="462244"/>
      </dsp:txXfrm>
    </dsp:sp>
    <dsp:sp modelId="{28F4B9D8-0550-4022-85C5-D0FE27933C3B}">
      <dsp:nvSpPr>
        <dsp:cNvPr id="0" name=""/>
        <dsp:cNvSpPr/>
      </dsp:nvSpPr>
      <dsp:spPr>
        <a:xfrm>
          <a:off x="827583" y="2464365"/>
          <a:ext cx="1688770" cy="51225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i="1" kern="1200" dirty="0" smtClean="0"/>
            <a:t>Понимание</a:t>
          </a:r>
          <a:endParaRPr lang="ru-RU" sz="2000" i="1" kern="1200" dirty="0"/>
        </a:p>
      </dsp:txBody>
      <dsp:txXfrm>
        <a:off x="852589" y="2489371"/>
        <a:ext cx="1638758" cy="462244"/>
      </dsp:txXfrm>
    </dsp:sp>
    <dsp:sp modelId="{AAEF762D-DBA8-499E-A146-4F759035FA9B}">
      <dsp:nvSpPr>
        <dsp:cNvPr id="0" name=""/>
        <dsp:cNvSpPr/>
      </dsp:nvSpPr>
      <dsp:spPr>
        <a:xfrm>
          <a:off x="827583" y="3044096"/>
          <a:ext cx="1688770" cy="51225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i="1" kern="1200" dirty="0" smtClean="0"/>
            <a:t>Знание</a:t>
          </a:r>
          <a:endParaRPr lang="ru-RU" sz="2000" i="1" kern="1200" dirty="0"/>
        </a:p>
      </dsp:txBody>
      <dsp:txXfrm>
        <a:off x="852589" y="3069102"/>
        <a:ext cx="1638758" cy="4622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8588C6-C56E-4190-96B8-3D302D21574B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B81E6A-8A1E-463C-AB4D-574CF429DC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257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589258-D678-4678-8938-DE3BFA75717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6916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197C7-FA74-4E3D-BC55-4DF24EBE1F30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80DF2-77F4-4693-98D1-ACA66DC16E1A}" type="slidenum">
              <a:rPr lang="ru-RU" smtClean="0"/>
              <a:t>33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2018 году МБОУ «Школа № 84» награждена Почетной</a:t>
            </a:r>
            <a:r>
              <a:rPr lang="ru-RU" baseline="0" dirty="0" smtClean="0"/>
              <a:t> грамотой Министерства лесного хозяйства Республики Татарстан за активное участие в пропаганде охраны природы, сохранении и приумножении лесных богатств.</a:t>
            </a:r>
          </a:p>
          <a:p>
            <a:r>
              <a:rPr lang="ru-RU" baseline="0" dirty="0" smtClean="0"/>
              <a:t> Школьное лесничество «Друзья леса» является участником Всероссийского конкурса школьных лесничеств «Лучшее школьное лесничество».</a:t>
            </a:r>
          </a:p>
          <a:p>
            <a:r>
              <a:rPr lang="ru-RU" baseline="0" dirty="0" smtClean="0"/>
              <a:t>Награждены дипломом участника </a:t>
            </a:r>
            <a:r>
              <a:rPr lang="en-US" baseline="0" dirty="0" smtClean="0"/>
              <a:t>II</a:t>
            </a:r>
            <a:r>
              <a:rPr lang="ru-RU" baseline="0" dirty="0" smtClean="0"/>
              <a:t> Республиканского слета школьных лесничеств.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августе 2018 года члены школьного лесничество «Друзья леса», ученики 84 школы, приняли участие во 2 Республиканском слете школьных лесничеств, который прошел в поселке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Лубяны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Кукморского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района Республики Татарстан. Мероприятие,  организованное для встреч школьных лесничеств из всех районов Республики Татарстан было рассчитано на 2 дня. Торжественное открытия слета провел Министр лесного хозяйства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Кузюров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Равиль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Афраимович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Команды-участники  соревновались в конкурсах,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квестах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проходили тестирования  по биологии, дендрологии, природоведению. Команда школьного лесничества МБОУ «Школа № 84» Советского района г. Казани «Друзья леса» была награждена дипломом участника. 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81E6A-8A1E-463C-AB4D-574CF429DC0B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1370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Ежегодно, весной и осенью Министерством лесного хозяйства РТ и с участием всех жителей Республики Татарстан проводится природоохранная акция «День посадки леса». В апреле 2018 года на дне посадки леса школьное лесничество «Друзья леса» торжественно встречали Президента РТ Рустама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Нургалиевича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Минниханова. 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81E6A-8A1E-463C-AB4D-574CF429DC0B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3765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школе действует кружок</a:t>
            </a:r>
            <a:r>
              <a:rPr lang="ru-RU" baseline="0" dirty="0" smtClean="0"/>
              <a:t> по лыжам, возглавляемый Степановым А.И. для учащихся начальной школы.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81E6A-8A1E-463C-AB4D-574CF429DC0B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4896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1) 30 января 2018 года в школе прошел городской семинар учителей английского и немецкого языков "Современные подходы по формированию читательской компетенции школьников". На семинаре присутствовали учителя английского и немецкого языков со школ города Казани.  Руководитель семинара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Г.В.Тарасова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кандидат педагогических наук, методист ИМО Управления образования ИКМО г. Казани. В ходе семинара был проведен мастер-класс "Виды чтения" (Баринова Л.Е.), заслушаны выступления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Жадько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А.А. - директора школы №84,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Батмановой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Г.И., зам. директора по УР школы №84, Токаревой Г.Э., методиста ИКМО г. Казани по Советскому району и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Шарафеевой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В.В., учитель английского языка лицея №78 "Фарватер" Приволжского района г. Казани. Также гостям семинара были представлены открытые уроки и внеклассное мероприятие (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квест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подготовленные учителями английского языка школы.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2) В рамках реализации городского проекта "Управление школой: проектирование нового качества результатов" 9 февраля 2018 г. в школе прошел семинар для руководителей образовательных организаций города по теме: "Развитие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внутрееней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системы оценки качества образования как условие достижения стратегических целей образовательной организации", Выступления и практический показ развития значимых компетенций учащихся через различные современные формы урочной и внеурочной деятельности показали возможности педагогического коллектива совершенствовать качество образования.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3) 25 сентября 2018 г. на базе МБОУ "Школа №84" прошел организованный ГАОУ ДПО "ИРО РТ" республиканский семинар "Формирование компетенции учителя в области достижения предметных, метапредметных и личностных результатов обучающихся". В программе семинара прошли лекции кандидата педагогических наук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Г.А.Ахметшиной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заведующей кафедры математического и естественно-научного образования ИРО РТ,  доцента кафедры математического и естественно-научного образования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к.п.н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Е.В.Александровой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Директор школы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А.А.Жадько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выступила по теме: "Формирование компетентности педагогов: технологии и формы работы". В рамках открытых уроков и мастер-классов опытом работы поделились учителя школы: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Н.Б.Каленкова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С.В.Дюгурова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О.А.Чучева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И.М.Ахмерова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И.В.Григорьева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О.И.Дементьева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Г.Д.Файзеева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Л.И.Гарифуллина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Были представлены стендовые доклады по теме: "Методы и приемы эффективной подготовки к ГИА и ВПР" (учителя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А.А.Жадько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Н.П.Цветкова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Р.А.Трибушинина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Г.И.Батманова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Л.И.Садрутдинова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Е.В.Амосова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По теме семинара было представлено внеурочное мероприятие Литературный дворик "Чуковский - переводчик" (подготовили  учителя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Г.Д.Файзеева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И.В.Григорьева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Л.Е.Баринова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81E6A-8A1E-463C-AB4D-574CF429DC0B}" type="slidenum">
              <a:rPr lang="ru-RU" smtClean="0"/>
              <a:pPr/>
              <a:t>57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696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Всего в коллективе задействовано 40 педагогических работников, из которых 5 администраторов, 12 педагогов начальной школы и 23</a:t>
            </a:r>
            <a:r>
              <a:rPr lang="ru-RU" baseline="0" dirty="0" smtClean="0"/>
              <a:t> </a:t>
            </a:r>
            <a:r>
              <a:rPr lang="ru-RU" dirty="0" smtClean="0"/>
              <a:t>педагогов основной школы , преподаватель-организатор ОБЖ. Все административные работники имеют квалификационные категории: директор школы, заместители директора по УР, заместитель директора по ВР- имеют высшую категорию.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81E6A-8A1E-463C-AB4D-574CF429DC0B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146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Всего в коллективе </a:t>
            </a:r>
            <a:r>
              <a:rPr lang="ru-RU" dirty="0" smtClean="0"/>
              <a:t>задействовано 41</a:t>
            </a:r>
            <a:r>
              <a:rPr lang="ru-RU" baseline="0" dirty="0" smtClean="0"/>
              <a:t> </a:t>
            </a:r>
            <a:r>
              <a:rPr lang="ru-RU" dirty="0" smtClean="0"/>
              <a:t>педагогических работника, </a:t>
            </a:r>
            <a:r>
              <a:rPr lang="ru-RU" dirty="0"/>
              <a:t>из которых </a:t>
            </a:r>
            <a:r>
              <a:rPr lang="ru-RU" dirty="0" smtClean="0"/>
              <a:t>3 администратора, 11 педагогов </a:t>
            </a:r>
            <a:r>
              <a:rPr lang="ru-RU" dirty="0"/>
              <a:t>начальной школы и </a:t>
            </a:r>
            <a:r>
              <a:rPr lang="ru-RU" dirty="0" smtClean="0"/>
              <a:t>26 педагогов </a:t>
            </a:r>
            <a:r>
              <a:rPr lang="ru-RU" dirty="0"/>
              <a:t>основной школы , </a:t>
            </a:r>
            <a:r>
              <a:rPr lang="ru-RU" dirty="0" smtClean="0"/>
              <a:t>педагог-организатор</a:t>
            </a:r>
            <a:r>
              <a:rPr lang="ru-RU" smtClean="0"/>
              <a:t>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589258-D678-4678-8938-DE3BFA75717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691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Одна из форм повышения качества обучения – это повышение квалификации.</a:t>
            </a:r>
          </a:p>
          <a:p>
            <a:r>
              <a:rPr lang="ru-RU" dirty="0" smtClean="0"/>
              <a:t>Учителя-эксперты- Амосова Е.В., Григорьева И.В., Дементьева О.И., Яшина Т.Н.</a:t>
            </a:r>
          </a:p>
          <a:p>
            <a:r>
              <a:rPr lang="ru-RU" dirty="0" smtClean="0"/>
              <a:t>Учителя-наставники- </a:t>
            </a:r>
            <a:r>
              <a:rPr lang="ru-RU" dirty="0" err="1" smtClean="0"/>
              <a:t>Файзеева</a:t>
            </a:r>
            <a:r>
              <a:rPr lang="ru-RU" dirty="0" smtClean="0"/>
              <a:t> Г.Д., Григорьева С.А, </a:t>
            </a:r>
            <a:r>
              <a:rPr lang="ru-RU" dirty="0" err="1" smtClean="0"/>
              <a:t>Фетцер</a:t>
            </a:r>
            <a:r>
              <a:rPr lang="ru-RU" dirty="0" smtClean="0"/>
              <a:t> Е.Х., Карабанова </a:t>
            </a:r>
            <a:r>
              <a:rPr lang="ru-RU" dirty="0" err="1" smtClean="0"/>
              <a:t>В.С.,Сальникова</a:t>
            </a:r>
            <a:r>
              <a:rPr lang="ru-RU" dirty="0" smtClean="0"/>
              <a:t> Е.П., Амосова Е.В, </a:t>
            </a:r>
            <a:r>
              <a:rPr lang="ru-RU" dirty="0" err="1" smtClean="0"/>
              <a:t>Батманова</a:t>
            </a:r>
            <a:r>
              <a:rPr lang="ru-RU" dirty="0" smtClean="0"/>
              <a:t> Г.И.</a:t>
            </a:r>
          </a:p>
          <a:p>
            <a:r>
              <a:rPr lang="ru-RU" dirty="0" smtClean="0"/>
              <a:t>ШПМ – возглавляет Амосова Е.В., </a:t>
            </a:r>
            <a:r>
              <a:rPr lang="ru-RU" dirty="0" err="1" smtClean="0"/>
              <a:t>Мингатина</a:t>
            </a:r>
            <a:r>
              <a:rPr lang="ru-RU" baseline="0" dirty="0" smtClean="0"/>
              <a:t> Л.А.</a:t>
            </a:r>
            <a:r>
              <a:rPr lang="ru-RU" dirty="0" smtClean="0"/>
              <a:t>.</a:t>
            </a:r>
          </a:p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589258-D678-4678-8938-DE3BFA75717A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1957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Одна из форм повышения качества обучения – это повышение квалификации.</a:t>
            </a:r>
          </a:p>
          <a:p>
            <a:r>
              <a:rPr lang="ru-RU" dirty="0" smtClean="0"/>
              <a:t>Учителя-эксперты-  Амосова Е. В., Григорьева И.В., Дементьева О.И., Яшина Т.Н.</a:t>
            </a:r>
          </a:p>
          <a:p>
            <a:r>
              <a:rPr lang="ru-RU" dirty="0" smtClean="0"/>
              <a:t>Учителя-наставники- </a:t>
            </a:r>
            <a:r>
              <a:rPr lang="ru-RU" dirty="0" err="1" smtClean="0"/>
              <a:t>Файзеева</a:t>
            </a:r>
            <a:r>
              <a:rPr lang="ru-RU" dirty="0" smtClean="0"/>
              <a:t> Г.Д., Григорьева С.А, </a:t>
            </a:r>
            <a:r>
              <a:rPr lang="ru-RU" dirty="0" err="1" smtClean="0"/>
              <a:t>Фетцер</a:t>
            </a:r>
            <a:r>
              <a:rPr lang="ru-RU" dirty="0" smtClean="0"/>
              <a:t> Е.Х., Карабанова </a:t>
            </a:r>
            <a:r>
              <a:rPr lang="ru-RU" dirty="0" err="1" smtClean="0"/>
              <a:t>В.С.,Сальникова</a:t>
            </a:r>
            <a:r>
              <a:rPr lang="ru-RU" dirty="0" smtClean="0"/>
              <a:t> Е.П., Амосова Е.В, </a:t>
            </a:r>
            <a:r>
              <a:rPr lang="ru-RU" dirty="0" err="1" smtClean="0"/>
              <a:t>Батманова</a:t>
            </a:r>
            <a:r>
              <a:rPr lang="ru-RU" dirty="0" smtClean="0"/>
              <a:t> Г.И.</a:t>
            </a:r>
          </a:p>
          <a:p>
            <a:r>
              <a:rPr lang="ru-RU" dirty="0" smtClean="0"/>
              <a:t>ШПМ – возглавляет Амосова Е.В., </a:t>
            </a:r>
            <a:r>
              <a:rPr lang="ru-RU" dirty="0" err="1" smtClean="0"/>
              <a:t>Мингатина</a:t>
            </a:r>
            <a:r>
              <a:rPr lang="ru-RU" baseline="0" dirty="0" smtClean="0"/>
              <a:t> Л.А.</a:t>
            </a:r>
            <a:r>
              <a:rPr lang="ru-RU" dirty="0" smtClean="0"/>
              <a:t>.</a:t>
            </a:r>
          </a:p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589258-D678-4678-8938-DE3BFA75717A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1957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рамках проведения "Научных суббот" с лекциями для старшеклассников выступают преподаватели ВУЗов: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Тюрин </a:t>
            </a:r>
            <a:r>
              <a:rPr lang="ru-RU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Андрей Викторович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 лекцией по физике</a:t>
            </a:r>
          </a:p>
          <a:p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 теме "Общебиологические проблемы человечества" выступил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Гибадуллин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Р.З., кандидат биологических наук, преподаватель кафедры "Таксация и экономика лесной отрасли" Казанского государственного аграрного университета.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81E6A-8A1E-463C-AB4D-574CF429DC0B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0514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Социальными партнерами школы являются учреждения высшего профессионального образования.</a:t>
            </a:r>
            <a:r>
              <a:rPr lang="ru-RU" baseline="0" dirty="0" smtClean="0"/>
              <a:t> </a:t>
            </a:r>
            <a:r>
              <a:rPr lang="ru-RU" dirty="0" smtClean="0"/>
              <a:t>В 2018 году мы приглашаем</a:t>
            </a:r>
            <a:r>
              <a:rPr lang="ru-RU" baseline="0" dirty="0" smtClean="0"/>
              <a:t> представителей ВУЗов при проведении научных суббот. Ученые и преподаватели высшей школы в увлекательной форме рассказывают ребятам о современной науке, о научных открытиях. Н</a:t>
            </a:r>
            <a:r>
              <a:rPr lang="ru-RU" dirty="0" smtClean="0"/>
              <a:t>а наш взгляд, такое общение влияет не только на подготовку к ЕГЭ, но и на осознанность выбора нашими выпускниками дальнейшего пути обучения в высшей школе. </a:t>
            </a:r>
          </a:p>
          <a:p>
            <a:r>
              <a:rPr lang="ru-RU" dirty="0" smtClean="0"/>
              <a:t>В рамках проведения «Дней открытых дверей» в школе организуются встречи родителей с представителями</a:t>
            </a:r>
            <a:r>
              <a:rPr lang="ru-RU" baseline="0" dirty="0" smtClean="0"/>
              <a:t> ВУЗов.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81E6A-8A1E-463C-AB4D-574CF429DC0B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671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Работа с текстом — это конкретная система умений, которой может и должен овладеть каждый ученик.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Важно, чтобы ребенок был увлечен, буквально заворожен процессом чтения, но при этом умел найти в изученном тексте любую информацию, необходимую для учебного процесса. Смысловое чтение обеспечивает решение учебно-познавательных задач.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7B6-6BAA-49C5-9248-A2332B1B9F47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9381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197C7-FA74-4E3D-BC55-4DF24EBE1F30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D60E-3BCD-4AE9-A0A5-083B74E8B964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1E6A-8665-4B14-9EA7-E6CB0C94085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554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D60E-3BCD-4AE9-A0A5-083B74E8B964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1E6A-8665-4B14-9EA7-E6CB0C94085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177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D60E-3BCD-4AE9-A0A5-083B74E8B964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1E6A-8665-4B14-9EA7-E6CB0C94085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045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D60E-3BCD-4AE9-A0A5-083B74E8B964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1E6A-8665-4B14-9EA7-E6CB0C94085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01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D60E-3BCD-4AE9-A0A5-083B74E8B964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1E6A-8665-4B14-9EA7-E6CB0C94085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001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D60E-3BCD-4AE9-A0A5-083B74E8B964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1E6A-8665-4B14-9EA7-E6CB0C94085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53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D60E-3BCD-4AE9-A0A5-083B74E8B964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1E6A-8665-4B14-9EA7-E6CB0C94085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175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D60E-3BCD-4AE9-A0A5-083B74E8B964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1E6A-8665-4B14-9EA7-E6CB0C94085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900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D60E-3BCD-4AE9-A0A5-083B74E8B964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1E6A-8665-4B14-9EA7-E6CB0C94085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596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D60E-3BCD-4AE9-A0A5-083B74E8B964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1E6A-8665-4B14-9EA7-E6CB0C94085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484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D60E-3BCD-4AE9-A0A5-083B74E8B964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1E6A-8665-4B14-9EA7-E6CB0C94085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828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4BD60E-3BCD-4AE9-A0A5-083B74E8B964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21E6A-8665-4B14-9EA7-E6CB0C94085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128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chart" Target="../charts/chart10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24.jpe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10" Type="http://schemas.openxmlformats.org/officeDocument/2006/relationships/image" Target="../media/image26.jpg"/><Relationship Id="rId4" Type="http://schemas.openxmlformats.org/officeDocument/2006/relationships/image" Target="../media/image25.jpeg"/><Relationship Id="rId9" Type="http://schemas.microsoft.com/office/2007/relationships/diagramDrawing" Target="../diagrams/drawing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9.png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7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1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6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9.jpg"/><Relationship Id="rId4" Type="http://schemas.openxmlformats.org/officeDocument/2006/relationships/image" Target="../media/image118.jp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381642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тоги деятельности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бюджетного 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общеобразовательного учреждения  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общеобразовательная школа № 84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углубленным изучением иностранных языков»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Советского района г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Казани за 2018 год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437112"/>
            <a:ext cx="6400800" cy="194421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Жадько Анжелика Анатольевна, директор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06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17007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квалификации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кадров в 2018-2019 учебном году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Содержимое 1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7332173"/>
              </p:ext>
            </p:extLst>
          </p:nvPr>
        </p:nvGraphicFramePr>
        <p:xfrm>
          <a:off x="457200" y="1268760"/>
          <a:ext cx="8229600" cy="4857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179512" y="260648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B0F0"/>
                </a:solidFill>
              </a:rPr>
              <a:t/>
            </a:r>
            <a:br>
              <a:rPr lang="ru-RU" sz="2400" b="1" dirty="0" smtClean="0">
                <a:solidFill>
                  <a:srgbClr val="00B0F0"/>
                </a:solidFill>
              </a:rPr>
            </a:br>
            <a:endParaRPr lang="ru-RU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82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Качественные результаты Всероссийских проверочных работ (ВПР) 4 классы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естественно-математический цикл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922715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1744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Качественные результаты Всероссийских проверочных работ (ВПР)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усский язык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0136989"/>
              </p:ext>
            </p:extLst>
          </p:nvPr>
        </p:nvGraphicFramePr>
        <p:xfrm>
          <a:off x="107504" y="1628800"/>
          <a:ext cx="8568952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3014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Качественные результаты Всероссийских проверочных работ (ВПР)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 классы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естественно-математический цикл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656169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4693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Качественные результаты Всероссийских проверочных работ (ВПР) </a:t>
            </a:r>
            <a:r>
              <a:rPr lang="ru-RU" dirty="0" smtClean="0"/>
              <a:t>История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168160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3304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Результаты ОГЭ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выпускников МБОУ «Школа №84»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2018 году</a:t>
            </a:r>
            <a:endParaRPr lang="ru-RU" sz="2800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215645786"/>
              </p:ext>
            </p:extLst>
          </p:nvPr>
        </p:nvGraphicFramePr>
        <p:xfrm>
          <a:off x="107504" y="1340768"/>
          <a:ext cx="4182616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Объект 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57206418"/>
              </p:ext>
            </p:extLst>
          </p:nvPr>
        </p:nvGraphicFramePr>
        <p:xfrm>
          <a:off x="4355976" y="836712"/>
          <a:ext cx="4788024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88738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Качественные показатели ЕГЭ 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МБОУ «Школа № 84» Советского района г. Казани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6178169"/>
              </p:ext>
            </p:extLst>
          </p:nvPr>
        </p:nvGraphicFramePr>
        <p:xfrm>
          <a:off x="179512" y="980727"/>
          <a:ext cx="8964488" cy="57422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50452"/>
                <a:gridCol w="5014036"/>
              </a:tblGrid>
              <a:tr h="527065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показателя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2017-2018 учебный год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1706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Приняли участие в ЕГЭ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человек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65097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выпускников, получивших  аттестат о среднем общем образовании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(25 человек)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65097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выпускников, награжденных медалью «За особые успехи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учении»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20%</a:t>
                      </a:r>
                    </a:p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(5 человек)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38401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выпускников, получивших 80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баллов и более по результатам ЕГЭ</a:t>
                      </a:r>
                    </a:p>
                  </a:txBody>
                  <a:tcPr marL="186257" marR="1862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52%</a:t>
                      </a:r>
                    </a:p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(13 человек)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18487">
                <a:tc>
                  <a:txBody>
                    <a:bodyPr/>
                    <a:lstStyle/>
                    <a:p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них:</a:t>
                      </a:r>
                    </a:p>
                    <a:p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по русскому языку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по математике П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по информатике и ИКТ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по английскому языку</a:t>
                      </a:r>
                    </a:p>
                  </a:txBody>
                  <a:tcPr marL="186257" marR="1862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человек (учитель Григорьева И.В.)</a:t>
                      </a:r>
                    </a:p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человек (учитель </a:t>
                      </a:r>
                      <a:r>
                        <a:rPr lang="ru-RU" sz="1600" b="1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Каленкова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Н.Б.)</a:t>
                      </a:r>
                    </a:p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человек (учитель </a:t>
                      </a:r>
                      <a:r>
                        <a:rPr lang="ru-RU" sz="1600" b="1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Хевронина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М.В.)</a:t>
                      </a:r>
                    </a:p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человек (учитель Баринова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Л.Е.)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65097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выпускников, получивших 70 и более баллов на экзамене </a:t>
                      </a:r>
                    </a:p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математике П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33,3%</a:t>
                      </a:r>
                    </a:p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человек (учитель </a:t>
                      </a:r>
                      <a:r>
                        <a:rPr lang="ru-RU" sz="1600" b="1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Каленкова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Н. Б.)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38401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Высший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балл по результатам ЕГЭ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 баллов</a:t>
                      </a:r>
                    </a:p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(русский язык, учитель Григорьева И.В.)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6257" marR="1862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262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Средние республиканские и школьные показатели 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предметам   ЕГЭ (средний балл) в 2018 году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1283213"/>
              </p:ext>
            </p:extLst>
          </p:nvPr>
        </p:nvGraphicFramePr>
        <p:xfrm>
          <a:off x="179512" y="764704"/>
          <a:ext cx="8856984" cy="5976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6584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результативности  и эффективности деятельности 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«Школа № 84» Советского района </a:t>
            </a:r>
            <a:r>
              <a:rPr 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2017-2018 учебном году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6000337"/>
              </p:ext>
            </p:extLst>
          </p:nvPr>
        </p:nvGraphicFramePr>
        <p:xfrm>
          <a:off x="179512" y="1412777"/>
          <a:ext cx="7920881" cy="47160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0860"/>
                <a:gridCol w="3115732"/>
                <a:gridCol w="3974289"/>
              </a:tblGrid>
              <a:tr h="660242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критерия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итогам 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2017-2018 учебного года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26164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 ЕГЭ, русский язык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75,0 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ыше среднереспубликанского показателя на 0,44 балла)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26164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 ЕГЭ, математика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59,5 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(выше среднереспубликанского показателя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1,3 балла)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60242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Предметы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 выбору, средний балл ЕГЭ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56,78 баллов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43203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</a:t>
                      </a:r>
                      <a:r>
                        <a:rPr lang="ru-RU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участников с 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результатом 80 и более баллов,%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52% (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выше 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среднереспубликанского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показателя на 31,66% )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518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Научное общество «Олимп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Школьные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лаборатории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5" descr="C:\Users\Лейсан Ахмадулловна\Desktop\IMG_20180423_155456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600201"/>
            <a:ext cx="2016223" cy="2476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149080"/>
            <a:ext cx="1962846" cy="24636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256" y="4239013"/>
            <a:ext cx="2052228" cy="2321754"/>
          </a:xfrm>
          <a:prstGeom prst="rect">
            <a:avLst/>
          </a:prstGeom>
        </p:spPr>
      </p:pic>
      <p:pic>
        <p:nvPicPr>
          <p:cNvPr id="2050" name="Picture 2" descr="C:\Users\Media\Desktop\image6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374" y="1662252"/>
            <a:ext cx="2047993" cy="2342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edia\Desktop\IMG-20190403-WA001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556" y="1662253"/>
            <a:ext cx="2304255" cy="241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387" y="1662252"/>
            <a:ext cx="1803565" cy="2414821"/>
          </a:xfrm>
          <a:prstGeom prst="rect">
            <a:avLst/>
          </a:prstGeom>
          <a:noFill/>
          <a:ln>
            <a:noFill/>
          </a:ln>
          <a:effectLst>
            <a:outerShdw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Grp="1"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387" y="4154306"/>
            <a:ext cx="1803565" cy="2515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5" y="4165807"/>
            <a:ext cx="2160241" cy="2583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6268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7620" y="500042"/>
            <a:ext cx="5072098" cy="1128758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Директор МБОУ «Школа №84» – 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Анжелика Анатольевна Жадько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учитель математики высшей кв.категории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214686"/>
            <a:ext cx="8750206" cy="364331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Заместитель директора                          Заместитель директора               Заместитель директора            Заместитель директора </a:t>
            </a:r>
          </a:p>
          <a:p>
            <a:pPr>
              <a:buNone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по учебной работе                                 по учебной работе                       по учебной работе                     по воспитательной работе</a:t>
            </a:r>
          </a:p>
          <a:p>
            <a:pPr>
              <a:buNone/>
            </a:pPr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Амосова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  <a:r>
              <a:rPr lang="ru-RU" sz="1400" b="1" u="sng" dirty="0" err="1" smtClean="0">
                <a:latin typeface="Times New Roman" pitchFamily="18" charset="0"/>
                <a:cs typeface="Times New Roman" pitchFamily="18" charset="0"/>
              </a:rPr>
              <a:t>Батманова</a:t>
            </a:r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Цветкова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ru-RU" sz="1400" b="1" u="sng" dirty="0" err="1" smtClean="0">
                <a:latin typeface="Times New Roman" pitchFamily="18" charset="0"/>
                <a:cs typeface="Times New Roman" pitchFamily="18" charset="0"/>
              </a:rPr>
              <a:t>Садрутдинова</a:t>
            </a:r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Елена Владимировна,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Гульнар </a:t>
            </a:r>
            <a:r>
              <a:rPr lang="ru-RU" sz="1400" b="1" u="sng" dirty="0" err="1" smtClean="0">
                <a:latin typeface="Times New Roman" pitchFamily="18" charset="0"/>
                <a:cs typeface="Times New Roman" pitchFamily="18" charset="0"/>
              </a:rPr>
              <a:t>Ильдаровна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,     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Наталья Петровна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,       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u="sng" dirty="0" err="1" smtClean="0">
                <a:latin typeface="Times New Roman" pitchFamily="18" charset="0"/>
                <a:cs typeface="Times New Roman" pitchFamily="18" charset="0"/>
              </a:rPr>
              <a:t>Лейля</a:t>
            </a:r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u="sng" dirty="0" err="1" smtClean="0">
                <a:latin typeface="Times New Roman" pitchFamily="18" charset="0"/>
                <a:cs typeface="Times New Roman" pitchFamily="18" charset="0"/>
              </a:rPr>
              <a:t>Идмасовна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учитель русского языка и                      учитель истории и                       учитель математики               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учитель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родного языка и</a:t>
            </a:r>
          </a:p>
          <a:p>
            <a:pPr>
              <a:buNone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литературы  высшей                              обществознания                        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высшей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кв.категории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литературы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высшей</a:t>
            </a:r>
          </a:p>
          <a:p>
            <a:pPr>
              <a:buNone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кв.категории                                            высшей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кв.категории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   кв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. категории </a:t>
            </a:r>
          </a:p>
          <a:p>
            <a:pPr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Гузель\AppData\Local\Temp\me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307183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Гузель\AppData\Local\Temp\6697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357562"/>
            <a:ext cx="140767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Гузель\Desktop\Батманова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6050" y="3357562"/>
            <a:ext cx="1523321" cy="1745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Гузель\AppData\Local\Temp\image1.jpe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3357562"/>
            <a:ext cx="140183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Гузель\Desktop\Садрутдинова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72330" y="3429000"/>
            <a:ext cx="135732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6853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Научные субботы «Старт в науку»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 descr="C:\Users\Media\Desktop\FA768C0B-1DFD-4709-88D1-2452AD3C02F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07" y="3717033"/>
            <a:ext cx="2989949" cy="2918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Media\Desktop\IMG_18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340768"/>
            <a:ext cx="5726254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G:\DSC05469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72785"/>
            <a:ext cx="2808408" cy="2301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590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Научные субботы «Старт в науку»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8024" y="3068960"/>
            <a:ext cx="4040188" cy="978123"/>
          </a:xfrm>
        </p:spPr>
        <p:txBody>
          <a:bodyPr>
            <a:noAutofit/>
          </a:bodyPr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Гибадуллин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Р.З., кандидат биологических наук, преподаватель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Казанского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государственного аграрного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университета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293096"/>
            <a:ext cx="3235003" cy="2132161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79512" y="4437112"/>
            <a:ext cx="4041775" cy="639762"/>
          </a:xfrm>
        </p:spPr>
        <p:txBody>
          <a:bodyPr>
            <a:no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Преподаватель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КНИТУ-КАИ Тюрин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А.В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28800"/>
            <a:ext cx="3605366" cy="2376264"/>
          </a:xfrm>
        </p:spPr>
      </p:pic>
    </p:spTree>
    <p:extLst>
      <p:ext uri="{BB962C8B-B14F-4D97-AF65-F5344CB8AC3E}">
        <p14:creationId xmlns:p14="http://schemas.microsoft.com/office/powerpoint/2010/main" val="403533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партнеры МБОУ «Школа № 84»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98856971"/>
              </p:ext>
            </p:extLst>
          </p:nvPr>
        </p:nvGraphicFramePr>
        <p:xfrm>
          <a:off x="2699792" y="1102966"/>
          <a:ext cx="5904656" cy="49825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8512"/>
                <a:gridCol w="1296144"/>
              </a:tblGrid>
              <a:tr h="792089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Социальные партнеры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 о сотрудничестве действует: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56356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ФГБОУ ВПО «Казанский государственный технологический университет»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15.12.2010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36104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ФГБОУ ВПО «Казанский национальный исследовательский университет им. А. Н. Туполева»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20.04.2013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9836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ОАО «КОМЗ»</a:t>
                      </a:r>
                    </a:p>
                    <a:p>
                      <a:endParaRPr lang="ru-RU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20.04.2013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43177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ГКУ «Пригородное лесничество Министерства лесного хозяйства РТ»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12.01.2015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9836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ФГБОУ ВО «Казанский государственный аграрный университет»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01.04.2017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6" name="Picture 4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819327" y="2060848"/>
            <a:ext cx="856252" cy="810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11560" y="2926015"/>
            <a:ext cx="1234082" cy="78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429513" y="3861048"/>
            <a:ext cx="1867683" cy="560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767080" y="4421269"/>
            <a:ext cx="923042" cy="8424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8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848439" y="5343670"/>
            <a:ext cx="760323" cy="7604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889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184901" cy="42865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и инновационная работа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05045" y="980728"/>
            <a:ext cx="5031593" cy="1858371"/>
          </a:xfrm>
        </p:spPr>
        <p:txBody>
          <a:bodyPr>
            <a:noAutofit/>
          </a:bodyPr>
          <a:lstStyle/>
          <a:p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ФГОС НОО и ООО особое место отводится работе 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текстом. Этот навык приводит 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к умению самостоятельно 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учиться, то есть к  саморазвитию 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самосовершенствованию.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492896"/>
            <a:ext cx="2530624" cy="363326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827025" cy="1378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 descr="http://im2-tub-ru.yandex.net/i?id=419895963-67-72&amp;n=21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3203848" y="4797152"/>
            <a:ext cx="2439494" cy="187269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33534638"/>
              </p:ext>
            </p:extLst>
          </p:nvPr>
        </p:nvGraphicFramePr>
        <p:xfrm>
          <a:off x="0" y="3066677"/>
          <a:ext cx="2987824" cy="3602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3" name="Рисунок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818" y="5063299"/>
            <a:ext cx="2642517" cy="176808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10529" y="1124744"/>
            <a:ext cx="335908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работе с текстом обучающиеся затрудняются сравнивать, анализировать, обобщать и делать выводы.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решении этой проблемы учителю может помочь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таксономия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Б.Блума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363488" y="287319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приемов «смыслового чтения»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ученику воспринимать, понимать текст и в последующем интерпретировать его. Это фактически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противоположность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механическому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чтению.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296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media\Desktop\DSC_8313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9065" y="3165602"/>
            <a:ext cx="2955423" cy="174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media\Desktop\DSC_1349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35" y="4859548"/>
            <a:ext cx="2861588" cy="1763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1520" y="274638"/>
            <a:ext cx="7978080" cy="994122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Arial Black" pitchFamily="34" charset="0"/>
              </a:rPr>
              <a:t>  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Литературные дворики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C:\Users\media\Desktop\DSC_83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1" y="1292953"/>
            <a:ext cx="2952328" cy="188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edia\Desktop\DSC_832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0138" y="1380686"/>
            <a:ext cx="2815788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media\Downloads\DSC_830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35" y="1268760"/>
            <a:ext cx="2904029" cy="193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media\Downloads\DSC_749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34" y="3195933"/>
            <a:ext cx="2861589" cy="167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edia\Downloads\DSC_751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167" y="3272572"/>
            <a:ext cx="2722078" cy="1596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media\Downloads\DSC_8327 (1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1" y="4869160"/>
            <a:ext cx="2952327" cy="1800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media\Downloads\IMG-20190405-WA0011 (1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167" y="4897278"/>
            <a:ext cx="2720107" cy="1970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29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967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Дни Любителей английского языка и географии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media\Desktop\IMG-20190404-WA001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031" y="1174314"/>
            <a:ext cx="2571575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edia\Desktop\IMG-20190404-WA00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0" y="3208289"/>
            <a:ext cx="2825089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media\Desktop\IMG-20190404-WA00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0" y="1174314"/>
            <a:ext cx="2719851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media\Desktop\IMG-20190404-WA00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177964"/>
            <a:ext cx="2817592" cy="2046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media\Desktop\IMG-20190404-WA002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944" y="5085184"/>
            <a:ext cx="3071664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media\Downloads\IMG-20190405-WA001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368" y="1174314"/>
            <a:ext cx="3770632" cy="529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044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участия в конкурсах, конференциях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58893753"/>
              </p:ext>
            </p:extLst>
          </p:nvPr>
        </p:nvGraphicFramePr>
        <p:xfrm>
          <a:off x="4648200" y="16002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Объект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21638885"/>
              </p:ext>
            </p:extLst>
          </p:nvPr>
        </p:nvGraphicFramePr>
        <p:xfrm>
          <a:off x="457200" y="16002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417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Конкурсы, НПК  республиканского уровня.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1052813"/>
              </p:ext>
            </p:extLst>
          </p:nvPr>
        </p:nvGraphicFramePr>
        <p:xfrm>
          <a:off x="251520" y="260648"/>
          <a:ext cx="8575410" cy="66019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2"/>
                <a:gridCol w="5168739"/>
                <a:gridCol w="1318439"/>
              </a:tblGrid>
              <a:tr h="626723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Ф.И.О. учителя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Название конкурса, НПК, олимпиады по предметам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3685"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Международный уровень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71213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Гарифуллина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Л.И.,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Научно-познавательный,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творческий и интеллектуальный конкурс «</a:t>
                      </a:r>
                      <a:r>
                        <a:rPr lang="ru-RU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Тамчы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-шоу»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победители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31332"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Республиканский уровень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71213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Гарифуллина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Л.И.,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НПК «Использование в учебно-воспитательном процессе детских и молодёжных изданий»</a:t>
                      </a:r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призеры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71213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Гарифуллина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Л.И., 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НПК «Молодёжная и детская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журналистика в системе национальных </a:t>
                      </a:r>
                      <a:r>
                        <a:rPr lang="ru-RU" sz="18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массмедиа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8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призеры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58875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Садрутдинова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Л.И.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Лингвистический форум «Объединяя языки и культуры». Конкурс переводчиков «Тайны перевода»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призер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96306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Файзеева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Г.Д., </a:t>
                      </a:r>
                      <a:r>
                        <a:rPr lang="ru-RU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Гиниятова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А.В., Карабанова В.С.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Олимпиады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WINKID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«Эрудит»</a:t>
                      </a:r>
                      <a:endParaRPr lang="ru-RU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победители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призеры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3215"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Городской уровень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3215"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НПК им.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Д.С.Лихачёва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призер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3550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Дюгурова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С.В.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Интеллектуальный конкурс «Что? Где? Когда?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призеры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38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Всероссийская и Республиканская олимпиады школьников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Школьный уровень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уровень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83859431"/>
              </p:ext>
            </p:extLst>
          </p:nvPr>
        </p:nvGraphicFramePr>
        <p:xfrm>
          <a:off x="179512" y="2132856"/>
          <a:ext cx="4112196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Объект 3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872986631"/>
              </p:ext>
            </p:extLst>
          </p:nvPr>
        </p:nvGraphicFramePr>
        <p:xfrm>
          <a:off x="3995936" y="2174874"/>
          <a:ext cx="4896545" cy="44944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4145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Результативность  участия во Всероссийской  и Республиканской олимпиадах школьников в 2018 году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стественно-математический и гуманитарный цикл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3933977"/>
              </p:ext>
            </p:extLst>
          </p:nvPr>
        </p:nvGraphicFramePr>
        <p:xfrm>
          <a:off x="251520" y="1124744"/>
          <a:ext cx="8568952" cy="47645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2"/>
                <a:gridCol w="638833"/>
                <a:gridCol w="2457511"/>
                <a:gridCol w="2241641"/>
                <a:gridCol w="1862815"/>
              </a:tblGrid>
              <a:tr h="49136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Муниципальный</a:t>
                      </a:r>
                      <a:r>
                        <a:rPr lang="ru-RU" baseline="0" dirty="0" smtClean="0"/>
                        <a:t> этап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804779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предмет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кол-во </a:t>
                      </a:r>
                      <a:r>
                        <a:rPr lang="ru-RU" sz="1600" dirty="0" err="1" smtClean="0"/>
                        <a:t>учас</a:t>
                      </a:r>
                      <a:r>
                        <a:rPr lang="ru-RU" sz="1600" dirty="0" smtClean="0"/>
                        <a:t>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Кол-во победителей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Кол-во призеров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Ф.И.О.педагога</a:t>
                      </a:r>
                      <a:endParaRPr lang="ru-RU" sz="1600" dirty="0"/>
                    </a:p>
                  </a:txBody>
                  <a:tcPr/>
                </a:tc>
              </a:tr>
              <a:tr h="1061939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Английский язык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dirty="0" err="1" smtClean="0"/>
                        <a:t>Натавани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baseline="0" dirty="0" err="1" smtClean="0"/>
                        <a:t>Арьян</a:t>
                      </a:r>
                      <a:r>
                        <a:rPr lang="ru-RU" sz="1600" baseline="0" dirty="0" smtClean="0"/>
                        <a:t> 5 А</a:t>
                      </a:r>
                    </a:p>
                    <a:p>
                      <a:r>
                        <a:rPr lang="ru-RU" sz="1600" baseline="0" dirty="0" smtClean="0"/>
                        <a:t>   </a:t>
                      </a:r>
                      <a:r>
                        <a:rPr lang="ru-RU" sz="1600" baseline="0" dirty="0" err="1" smtClean="0"/>
                        <a:t>Натавани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baseline="0" dirty="0" err="1" smtClean="0"/>
                        <a:t>Арджун</a:t>
                      </a:r>
                      <a:r>
                        <a:rPr lang="ru-RU" sz="1600" baseline="0" dirty="0" smtClean="0"/>
                        <a:t> 7 А</a:t>
                      </a:r>
                    </a:p>
                    <a:p>
                      <a:r>
                        <a:rPr lang="ru-RU" sz="1600" baseline="0" dirty="0" smtClean="0"/>
                        <a:t>   </a:t>
                      </a:r>
                      <a:r>
                        <a:rPr lang="ru-RU" sz="1600" baseline="0" dirty="0" err="1" smtClean="0"/>
                        <a:t>Файзеева</a:t>
                      </a:r>
                      <a:r>
                        <a:rPr lang="ru-RU" sz="1600" baseline="0" dirty="0" smtClean="0"/>
                        <a:t> Лиля 7 А </a:t>
                      </a:r>
                    </a:p>
                    <a:p>
                      <a:r>
                        <a:rPr lang="ru-RU" sz="1600" baseline="0" dirty="0" smtClean="0"/>
                        <a:t>   Калинина София 8 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Баринова Л.Е.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Баринова Л.Е.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Баринова Л.Е.</a:t>
                      </a:r>
                    </a:p>
                    <a:p>
                      <a:r>
                        <a:rPr lang="ru-RU" sz="1600" dirty="0" err="1" smtClean="0"/>
                        <a:t>Чучева</a:t>
                      </a:r>
                      <a:r>
                        <a:rPr lang="ru-RU" sz="1600" dirty="0" smtClean="0"/>
                        <a:t> О.А.</a:t>
                      </a:r>
                      <a:endParaRPr lang="ru-RU" sz="1600" dirty="0"/>
                    </a:p>
                  </a:txBody>
                  <a:tcPr/>
                </a:tc>
              </a:tr>
              <a:tr h="355179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Русский язык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baseline="0" dirty="0" err="1" smtClean="0"/>
                        <a:t>Файзеева</a:t>
                      </a:r>
                      <a:r>
                        <a:rPr lang="ru-RU" sz="1600" baseline="0" dirty="0" smtClean="0"/>
                        <a:t> Лиля 7 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Файзеева</a:t>
                      </a:r>
                      <a:r>
                        <a:rPr lang="ru-RU" sz="1600" dirty="0" smtClean="0"/>
                        <a:t> Г.Д.</a:t>
                      </a:r>
                      <a:endParaRPr lang="ru-RU" sz="1600" dirty="0"/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Математика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baseline="0" dirty="0" err="1" smtClean="0"/>
                        <a:t>Можарова</a:t>
                      </a:r>
                      <a:r>
                        <a:rPr lang="ru-RU" sz="1600" baseline="0" dirty="0" smtClean="0"/>
                        <a:t> Мария 4 А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Жадько</a:t>
                      </a:r>
                      <a:r>
                        <a:rPr lang="ru-RU" sz="1600" dirty="0" smtClean="0"/>
                        <a:t> А.А.</a:t>
                      </a:r>
                      <a:endParaRPr lang="ru-RU" sz="1600" dirty="0"/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Биология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 Калинина София 8 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Безрукова Т.И.</a:t>
                      </a:r>
                      <a:endParaRPr lang="ru-RU" sz="1600" dirty="0"/>
                    </a:p>
                  </a:txBody>
                  <a:tcPr/>
                </a:tc>
              </a:tr>
              <a:tr h="40956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Право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baseline="0" dirty="0" err="1" smtClean="0"/>
                        <a:t>Гиззатуллин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baseline="0" dirty="0" err="1" smtClean="0"/>
                        <a:t>Ранель</a:t>
                      </a:r>
                      <a:r>
                        <a:rPr lang="ru-RU" sz="1600" baseline="0" dirty="0" smtClean="0"/>
                        <a:t> 10 Б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Батманова</a:t>
                      </a:r>
                      <a:r>
                        <a:rPr lang="ru-RU" sz="1600" dirty="0" smtClean="0"/>
                        <a:t> Г.И.</a:t>
                      </a:r>
                      <a:endParaRPr lang="ru-RU" sz="1600" dirty="0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Искусство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baseline="0" dirty="0" err="1" smtClean="0"/>
                        <a:t>Файзеева</a:t>
                      </a:r>
                      <a:r>
                        <a:rPr lang="ru-RU" sz="1600" baseline="0" dirty="0" smtClean="0"/>
                        <a:t> Лиля 7 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Файзеева</a:t>
                      </a:r>
                      <a:r>
                        <a:rPr lang="ru-RU" sz="1600" dirty="0" smtClean="0"/>
                        <a:t> Г.Д.</a:t>
                      </a:r>
                      <a:endParaRPr lang="ru-RU" sz="1600" dirty="0"/>
                    </a:p>
                  </a:txBody>
                  <a:tcPr/>
                </a:tc>
              </a:tr>
              <a:tr h="491365">
                <a:tc>
                  <a:txBody>
                    <a:bodyPr/>
                    <a:lstStyle/>
                    <a:p>
                      <a:r>
                        <a:rPr lang="ru-RU" dirty="0" smtClean="0"/>
                        <a:t>Итого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2чел.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7чел.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376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Количественный состав обучающихся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716016" y="908720"/>
            <a:ext cx="4038600" cy="36004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Сохранность контингента</a:t>
            </a:r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>
          <a:xfrm>
            <a:off x="0" y="908720"/>
            <a:ext cx="4644008" cy="648073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Состав обучающихся в динамике за 2 года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7710527"/>
              </p:ext>
            </p:extLst>
          </p:nvPr>
        </p:nvGraphicFramePr>
        <p:xfrm>
          <a:off x="4716015" y="1340768"/>
          <a:ext cx="4176465" cy="1656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741"/>
                <a:gridCol w="530345"/>
                <a:gridCol w="1524741"/>
                <a:gridCol w="596638"/>
              </a:tblGrid>
              <a:tr h="1656184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Выпуск</a:t>
                      </a:r>
                    </a:p>
                    <a:p>
                      <a:r>
                        <a:rPr lang="ru-RU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том числе:</a:t>
                      </a:r>
                    </a:p>
                    <a:p>
                      <a:r>
                        <a:rPr lang="ru-RU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Из 9 класса</a:t>
                      </a:r>
                    </a:p>
                    <a:p>
                      <a:r>
                        <a:rPr lang="ru-RU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Из 11 класса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</a:t>
                      </a:r>
                    </a:p>
                    <a:p>
                      <a:endParaRPr lang="ru-RU" dirty="0" smtClean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</a:t>
                      </a:r>
                    </a:p>
                    <a:p>
                      <a:r>
                        <a:rPr lang="ru-RU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Набор</a:t>
                      </a:r>
                    </a:p>
                    <a:p>
                      <a:r>
                        <a:rPr lang="ru-RU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том числе:</a:t>
                      </a:r>
                    </a:p>
                    <a:p>
                      <a:r>
                        <a:rPr lang="ru-RU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1 класс</a:t>
                      </a:r>
                    </a:p>
                    <a:p>
                      <a:r>
                        <a:rPr lang="ru-RU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10 класс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124</a:t>
                      </a:r>
                    </a:p>
                    <a:p>
                      <a:endParaRPr lang="ru-RU" dirty="0" smtClean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</a:t>
                      </a:r>
                    </a:p>
                    <a:p>
                      <a:r>
                        <a:rPr lang="ru-RU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1490757"/>
              </p:ext>
            </p:extLst>
          </p:nvPr>
        </p:nvGraphicFramePr>
        <p:xfrm>
          <a:off x="611560" y="1412777"/>
          <a:ext cx="3960440" cy="4449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5458"/>
                <a:gridCol w="1242491"/>
                <a:gridCol w="1242491"/>
              </a:tblGrid>
              <a:tr h="678114">
                <a:tc rowSpan="2"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Классы </a:t>
                      </a:r>
                      <a:endParaRPr lang="ru-RU" sz="1600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учащихся</a:t>
                      </a:r>
                      <a:endParaRPr lang="ru-RU" sz="1600" b="1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7811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01.09.2017</a:t>
                      </a:r>
                      <a:endParaRPr lang="ru-RU" sz="1600" b="1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01.09.2018</a:t>
                      </a:r>
                      <a:endParaRPr lang="ru-RU" sz="1600" b="1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78114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1-4 классы</a:t>
                      </a:r>
                      <a:endParaRPr lang="ru-RU" sz="1600" b="1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226</a:t>
                      </a:r>
                      <a:endParaRPr lang="ru-RU" sz="1800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264</a:t>
                      </a:r>
                      <a:endParaRPr lang="ru-RU" sz="1800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78114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5-9 классы</a:t>
                      </a:r>
                      <a:endParaRPr lang="ru-RU" sz="1600" b="1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266</a:t>
                      </a:r>
                      <a:endParaRPr lang="ru-RU" sz="1800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235</a:t>
                      </a:r>
                      <a:endParaRPr lang="ru-RU" sz="1800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58973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10-11 классы</a:t>
                      </a:r>
                      <a:endParaRPr lang="ru-RU" sz="1600" b="1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</a:t>
                      </a:r>
                      <a:endParaRPr lang="ru-RU" sz="1800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</a:t>
                      </a:r>
                      <a:endParaRPr lang="ru-RU" sz="1800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78114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600" b="1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540</a:t>
                      </a:r>
                      <a:endParaRPr lang="ru-RU" sz="1800" b="1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563</a:t>
                      </a:r>
                      <a:endParaRPr lang="ru-RU" sz="1800" b="1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20481796"/>
              </p:ext>
            </p:extLst>
          </p:nvPr>
        </p:nvGraphicFramePr>
        <p:xfrm>
          <a:off x="4733608" y="3284984"/>
          <a:ext cx="4158872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0014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Результативность  участия во Всероссийской  и Республиканской олимпиадах школьников в 2018 году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культурологический и гуманитарный цикл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9976515"/>
              </p:ext>
            </p:extLst>
          </p:nvPr>
        </p:nvGraphicFramePr>
        <p:xfrm>
          <a:off x="457200" y="1600200"/>
          <a:ext cx="8147249" cy="40278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8496"/>
                <a:gridCol w="576064"/>
                <a:gridCol w="2088232"/>
                <a:gridCol w="2376264"/>
                <a:gridCol w="1728193"/>
              </a:tblGrid>
              <a:tr h="6000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муниципальный этап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60007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предмет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уч</a:t>
                      </a:r>
                      <a:r>
                        <a:rPr lang="ru-RU" sz="1600" dirty="0" smtClean="0"/>
                        <a:t>-в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победителей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Кол-во призеров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Ф.И.О.учителя</a:t>
                      </a:r>
                      <a:endParaRPr lang="ru-RU" sz="1600" dirty="0"/>
                    </a:p>
                  </a:txBody>
                  <a:tcPr/>
                </a:tc>
              </a:tr>
              <a:tr h="60007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Физическая</a:t>
                      </a:r>
                      <a:r>
                        <a:rPr lang="ru-RU" sz="1600" baseline="0" dirty="0" smtClean="0"/>
                        <a:t> культура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dirty="0" err="1" smtClean="0"/>
                        <a:t>Ахметханов</a:t>
                      </a:r>
                      <a:r>
                        <a:rPr lang="ru-RU" sz="1600" baseline="0" dirty="0" smtClean="0"/>
                        <a:t> Эмиль 10 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Яшина Т.Н.</a:t>
                      </a:r>
                      <a:endParaRPr lang="ru-RU" sz="1600" dirty="0"/>
                    </a:p>
                  </a:txBody>
                  <a:tcPr/>
                </a:tc>
              </a:tr>
              <a:tr h="60007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Итальянский язык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1 </a:t>
                      </a:r>
                      <a:r>
                        <a:rPr lang="ru-RU" sz="1600" dirty="0" err="1" smtClean="0"/>
                        <a:t>Файзеева</a:t>
                      </a:r>
                      <a:r>
                        <a:rPr lang="ru-RU" sz="1600" dirty="0" smtClean="0"/>
                        <a:t> Лиля 7 А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  <a:tr h="60007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Татарский язык (</a:t>
                      </a:r>
                      <a:r>
                        <a:rPr lang="ru-RU" sz="1600" dirty="0" err="1" smtClean="0"/>
                        <a:t>тат.гр</a:t>
                      </a:r>
                      <a:r>
                        <a:rPr lang="ru-RU" sz="1600" dirty="0" smtClean="0"/>
                        <a:t>.)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 Хакимова </a:t>
                      </a:r>
                      <a:r>
                        <a:rPr lang="ru-RU" sz="1600" dirty="0" err="1" smtClean="0"/>
                        <a:t>Назира</a:t>
                      </a:r>
                      <a:r>
                        <a:rPr lang="ru-RU" sz="1600" dirty="0" smtClean="0"/>
                        <a:t> 8 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Хакимова Г.К.</a:t>
                      </a:r>
                      <a:endParaRPr lang="ru-RU" sz="1600" dirty="0"/>
                    </a:p>
                  </a:txBody>
                  <a:tcPr/>
                </a:tc>
              </a:tr>
              <a:tr h="60007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Татарская литература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1 Хакимова </a:t>
                      </a:r>
                      <a:r>
                        <a:rPr lang="ru-RU" sz="1600" dirty="0" err="1" smtClean="0"/>
                        <a:t>Назира</a:t>
                      </a:r>
                      <a:r>
                        <a:rPr lang="ru-RU" sz="1600" dirty="0" smtClean="0"/>
                        <a:t> 8 А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Сафиуллина М.Р.</a:t>
                      </a:r>
                      <a:endParaRPr lang="ru-RU" sz="1600" dirty="0"/>
                    </a:p>
                  </a:txBody>
                  <a:tcPr/>
                </a:tc>
              </a:tr>
              <a:tr h="4274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Итого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1чел.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3чел.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 чел.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771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Всероссийская и Республиканская олимпиады школьников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535112"/>
            <a:ext cx="4320480" cy="957783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</a:t>
            </a:r>
            <a:r>
              <a:rPr lang="ru-RU" sz="2800" dirty="0" smtClean="0"/>
              <a:t> (заключительный)  этап</a:t>
            </a:r>
            <a:endParaRPr lang="ru-RU" sz="2800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20951462"/>
              </p:ext>
            </p:extLst>
          </p:nvPr>
        </p:nvGraphicFramePr>
        <p:xfrm>
          <a:off x="251520" y="1844824"/>
          <a:ext cx="4245868" cy="4752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Media\Desktop\image3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530224"/>
            <a:ext cx="2092440" cy="326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edia\Desktop\image1 (1).jpe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530224"/>
            <a:ext cx="2074726" cy="3270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edia\Desktop\image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825851"/>
            <a:ext cx="2346572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Media\Desktop\image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826200"/>
            <a:ext cx="1728192" cy="193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147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Результативность  участия во Всероссийской   и Республиканской олимпиадах школьников в 2018 году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3591892"/>
              </p:ext>
            </p:extLst>
          </p:nvPr>
        </p:nvGraphicFramePr>
        <p:xfrm>
          <a:off x="179513" y="836711"/>
          <a:ext cx="8801754" cy="48062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5001"/>
                <a:gridCol w="679294"/>
                <a:gridCol w="2376264"/>
                <a:gridCol w="2160240"/>
                <a:gridCol w="1600955"/>
              </a:tblGrid>
              <a:tr h="66643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Региональный этап 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87566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Calibri" pitchFamily="34" charset="0"/>
                          <a:cs typeface="Times New Roman" pitchFamily="18" charset="0"/>
                        </a:rPr>
                        <a:t>предмет</a:t>
                      </a:r>
                      <a:endParaRPr lang="ru-RU" sz="1600" b="0" dirty="0"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Calibri" pitchFamily="34" charset="0"/>
                          <a:cs typeface="Times New Roman" pitchFamily="18" charset="0"/>
                        </a:rPr>
                        <a:t>Кол-во </a:t>
                      </a:r>
                      <a:r>
                        <a:rPr lang="ru-RU" sz="1600" b="0" dirty="0" err="1" smtClean="0">
                          <a:latin typeface="Calibri" pitchFamily="34" charset="0"/>
                          <a:cs typeface="Times New Roman" pitchFamily="18" charset="0"/>
                        </a:rPr>
                        <a:t>уч-ов</a:t>
                      </a:r>
                      <a:endParaRPr lang="ru-RU" sz="1600" b="0" dirty="0"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Calibri" pitchFamily="34" charset="0"/>
                          <a:cs typeface="Times New Roman" pitchFamily="18" charset="0"/>
                        </a:rPr>
                        <a:t>Кол-во победителей</a:t>
                      </a:r>
                    </a:p>
                    <a:p>
                      <a:endParaRPr lang="ru-RU" sz="1600" b="0" dirty="0"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Calibri" pitchFamily="34" charset="0"/>
                          <a:cs typeface="Times New Roman" pitchFamily="18" charset="0"/>
                        </a:rPr>
                        <a:t>Кол-во призеров</a:t>
                      </a:r>
                      <a:endParaRPr lang="ru-RU" sz="1600" b="0" dirty="0"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err="1" smtClean="0">
                          <a:latin typeface="Calibri" pitchFamily="34" charset="0"/>
                          <a:cs typeface="Times New Roman" pitchFamily="18" charset="0"/>
                        </a:rPr>
                        <a:t>Ф.И.О.педагога</a:t>
                      </a:r>
                      <a:endParaRPr lang="ru-RU" sz="1600" b="0" dirty="0"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51166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Calibri" pitchFamily="34" charset="0"/>
                          <a:cs typeface="Times New Roman" pitchFamily="18" charset="0"/>
                        </a:rPr>
                        <a:t>Английский язык</a:t>
                      </a:r>
                      <a:endParaRPr lang="ru-RU" sz="1600" b="0" dirty="0"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Calibri" pitchFamily="34" charset="0"/>
                          <a:cs typeface="Times New Roman" pitchFamily="18" charset="0"/>
                        </a:rPr>
                        <a:t>1</a:t>
                      </a:r>
                      <a:endParaRPr lang="ru-RU" sz="1600" b="0" dirty="0"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Calibri" pitchFamily="34" charset="0"/>
                          <a:cs typeface="Times New Roman" pitchFamily="18" charset="0"/>
                        </a:rPr>
                        <a:t>0</a:t>
                      </a:r>
                      <a:endParaRPr lang="ru-RU" sz="1600" b="0" dirty="0"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Calibri" pitchFamily="34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1600" b="0" baseline="0" dirty="0" smtClean="0"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baseline="0" dirty="0" err="1" smtClean="0">
                          <a:latin typeface="Calibri" pitchFamily="34" charset="0"/>
                          <a:cs typeface="Times New Roman" pitchFamily="18" charset="0"/>
                        </a:rPr>
                        <a:t>Натавани</a:t>
                      </a:r>
                      <a:r>
                        <a:rPr lang="ru-RU" sz="1600" b="0" baseline="0" dirty="0" smtClean="0"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baseline="0" dirty="0" err="1" smtClean="0">
                          <a:latin typeface="Calibri" pitchFamily="34" charset="0"/>
                          <a:cs typeface="Times New Roman" pitchFamily="18" charset="0"/>
                        </a:rPr>
                        <a:t>Арьян</a:t>
                      </a:r>
                      <a:r>
                        <a:rPr lang="ru-RU" sz="1600" b="0" baseline="0" dirty="0" smtClean="0">
                          <a:latin typeface="Calibri" pitchFamily="34" charset="0"/>
                          <a:cs typeface="Times New Roman" pitchFamily="18" charset="0"/>
                        </a:rPr>
                        <a:t> 5 А </a:t>
                      </a:r>
                      <a:endParaRPr lang="ru-RU" sz="1600" b="0" dirty="0"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Calibri" pitchFamily="34" charset="0"/>
                          <a:cs typeface="Times New Roman" pitchFamily="18" charset="0"/>
                        </a:rPr>
                        <a:t>Баринова Л.Е.</a:t>
                      </a:r>
                      <a:endParaRPr lang="ru-RU" sz="1600" b="0" dirty="0"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66431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Calibri" pitchFamily="34" charset="0"/>
                          <a:cs typeface="Times New Roman" pitchFamily="18" charset="0"/>
                        </a:rPr>
                        <a:t>Русский язык</a:t>
                      </a:r>
                      <a:endParaRPr lang="ru-RU" sz="1600" b="0" dirty="0"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Calibri" pitchFamily="34" charset="0"/>
                          <a:cs typeface="Times New Roman" pitchFamily="18" charset="0"/>
                        </a:rPr>
                        <a:t>1</a:t>
                      </a:r>
                      <a:endParaRPr lang="ru-RU" sz="1600" b="0" dirty="0"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Calibri" pitchFamily="34" charset="0"/>
                          <a:cs typeface="Times New Roman" pitchFamily="18" charset="0"/>
                        </a:rPr>
                        <a:t>1  </a:t>
                      </a:r>
                      <a:r>
                        <a:rPr lang="ru-RU" sz="1600" b="0" dirty="0" err="1" smtClean="0">
                          <a:latin typeface="Calibri" pitchFamily="34" charset="0"/>
                          <a:cs typeface="Times New Roman" pitchFamily="18" charset="0"/>
                        </a:rPr>
                        <a:t>Файзеева</a:t>
                      </a:r>
                      <a:r>
                        <a:rPr lang="ru-RU" sz="1600" b="0" dirty="0" smtClean="0">
                          <a:latin typeface="Calibri" pitchFamily="34" charset="0"/>
                          <a:cs typeface="Times New Roman" pitchFamily="18" charset="0"/>
                        </a:rPr>
                        <a:t> Лиля 7 А</a:t>
                      </a:r>
                      <a:endParaRPr lang="ru-RU" sz="1600" b="0" dirty="0"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Calibri" pitchFamily="34" charset="0"/>
                          <a:cs typeface="Times New Roman" pitchFamily="18" charset="0"/>
                        </a:rPr>
                        <a:t>0</a:t>
                      </a:r>
                      <a:endParaRPr lang="ru-RU" sz="1600" b="0" dirty="0"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err="1" smtClean="0">
                          <a:latin typeface="Calibri" pitchFamily="34" charset="0"/>
                          <a:cs typeface="Times New Roman" pitchFamily="18" charset="0"/>
                        </a:rPr>
                        <a:t>Файзеева</a:t>
                      </a:r>
                      <a:r>
                        <a:rPr lang="ru-RU" sz="1600" b="0" baseline="0" dirty="0" smtClean="0">
                          <a:latin typeface="Calibri" pitchFamily="34" charset="0"/>
                          <a:cs typeface="Times New Roman" pitchFamily="18" charset="0"/>
                        </a:rPr>
                        <a:t> Г.Д.</a:t>
                      </a:r>
                      <a:endParaRPr lang="ru-RU" sz="1600" b="0" dirty="0"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66431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Calibri" pitchFamily="34" charset="0"/>
                          <a:cs typeface="Times New Roman" pitchFamily="18" charset="0"/>
                        </a:rPr>
                        <a:t>Итальянский язык</a:t>
                      </a:r>
                      <a:endParaRPr lang="ru-RU" sz="1600" b="0" dirty="0"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Calibri" pitchFamily="34" charset="0"/>
                          <a:cs typeface="Times New Roman" pitchFamily="18" charset="0"/>
                        </a:rPr>
                        <a:t>1</a:t>
                      </a:r>
                      <a:endParaRPr lang="ru-RU" sz="1600" b="0" dirty="0"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Calibri" pitchFamily="34" charset="0"/>
                          <a:cs typeface="Times New Roman" pitchFamily="18" charset="0"/>
                        </a:rPr>
                        <a:t>1  </a:t>
                      </a:r>
                      <a:r>
                        <a:rPr lang="ru-RU" sz="1600" b="0" dirty="0" err="1" smtClean="0">
                          <a:latin typeface="Calibri" pitchFamily="34" charset="0"/>
                          <a:cs typeface="Times New Roman" pitchFamily="18" charset="0"/>
                        </a:rPr>
                        <a:t>Файзеева</a:t>
                      </a:r>
                      <a:r>
                        <a:rPr lang="ru-RU" sz="1600" b="0" dirty="0" smtClean="0">
                          <a:latin typeface="Calibri" pitchFamily="34" charset="0"/>
                          <a:cs typeface="Times New Roman" pitchFamily="18" charset="0"/>
                        </a:rPr>
                        <a:t> Лиля 7 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Calibri" pitchFamily="34" charset="0"/>
                          <a:cs typeface="Times New Roman" pitchFamily="18" charset="0"/>
                        </a:rPr>
                        <a:t>0</a:t>
                      </a:r>
                      <a:endParaRPr lang="ru-RU" sz="1600" b="0" dirty="0"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dirty="0"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66431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Calibri" pitchFamily="34" charset="0"/>
                          <a:cs typeface="Times New Roman" pitchFamily="18" charset="0"/>
                        </a:rPr>
                        <a:t>Право</a:t>
                      </a:r>
                      <a:endParaRPr lang="ru-RU" sz="1600" b="0" dirty="0"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Calibri" pitchFamily="34" charset="0"/>
                          <a:cs typeface="Times New Roman" pitchFamily="18" charset="0"/>
                        </a:rPr>
                        <a:t>1</a:t>
                      </a:r>
                      <a:endParaRPr lang="ru-RU" sz="1600" b="0" dirty="0"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dirty="0" smtClean="0"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dirty="0"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dirty="0"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66431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Calibri" pitchFamily="34" charset="0"/>
                          <a:cs typeface="Times New Roman" pitchFamily="18" charset="0"/>
                        </a:rPr>
                        <a:t>Итого</a:t>
                      </a:r>
                      <a:endParaRPr lang="ru-RU" sz="1600" b="0" dirty="0"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Calibri" pitchFamily="34" charset="0"/>
                          <a:cs typeface="Times New Roman" pitchFamily="18" charset="0"/>
                        </a:rPr>
                        <a:t>4</a:t>
                      </a:r>
                      <a:endParaRPr lang="ru-RU" sz="1600" b="0" dirty="0"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Calibri" pitchFamily="34" charset="0"/>
                          <a:cs typeface="Times New Roman" pitchFamily="18" charset="0"/>
                        </a:rPr>
                        <a:t>2чел.</a:t>
                      </a:r>
                      <a:endParaRPr lang="ru-RU" sz="1600" b="0" dirty="0"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Calibri" pitchFamily="34" charset="0"/>
                          <a:cs typeface="Times New Roman" pitchFamily="18" charset="0"/>
                        </a:rPr>
                        <a:t>1чел.</a:t>
                      </a:r>
                      <a:endParaRPr lang="ru-RU" sz="1600" b="0" dirty="0"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Calibri" pitchFamily="34" charset="0"/>
                          <a:cs typeface="Times New Roman" pitchFamily="18" charset="0"/>
                        </a:rPr>
                        <a:t>2 чел.</a:t>
                      </a:r>
                      <a:endParaRPr lang="ru-RU" sz="1600" b="0" dirty="0"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0209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964488" cy="706090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Конкурсы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«Ученик года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», «Красна девица»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comp\Desktop\DSC0874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179512" y="1052736"/>
            <a:ext cx="3384376" cy="2114404"/>
          </a:xfrm>
          <a:prstGeom prst="rect">
            <a:avLst/>
          </a:prstGeom>
          <a:noFill/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986" y="1052736"/>
            <a:ext cx="4992591" cy="2806928"/>
          </a:xfrm>
        </p:spPr>
      </p:pic>
      <p:pic>
        <p:nvPicPr>
          <p:cNvPr id="9" name="Picture 3" descr="C:\Users\comp\Desktop\DSC08717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-14561" y="3284984"/>
            <a:ext cx="4038600" cy="2553993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933056"/>
            <a:ext cx="4861184" cy="273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20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Награждение победителей и призёров олимпиад и конкурсов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Media\Desktop\IMG_27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168" y="3717031"/>
            <a:ext cx="1888321" cy="3110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edia\Desktop\IMG_28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8757" y="3717032"/>
            <a:ext cx="1899411" cy="3110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Media\Desktop\IMG_275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502" y="3717032"/>
            <a:ext cx="1728193" cy="3110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edia\Desktop\IMG_279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836713"/>
            <a:ext cx="4392487" cy="266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Media\Desktop\IMG_278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717031"/>
            <a:ext cx="1872321" cy="3110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Media\Desktop\IMG_2785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08015" y="3717032"/>
            <a:ext cx="1728080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Media\Desktop\282b87ce-4f76-4498-92cd-733d64a2cbc8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99990" y="836713"/>
            <a:ext cx="4486498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399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Школьное лесничество МБОУ «Школа  № 84»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853895"/>
            <a:ext cx="1945178" cy="275151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991" y="4005064"/>
            <a:ext cx="1808018" cy="2552007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67281" y="380991"/>
            <a:ext cx="2904981" cy="4104456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467544" y="274638"/>
            <a:ext cx="8229600" cy="92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Школьное лесничество МБОУ «Школа  № 84»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SCH\AppData\Local\Temp\$$_7371\слет шк.лесн-в\IMG-20180805-WA000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276872"/>
            <a:ext cx="2502254" cy="3754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2329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7859216" cy="79695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Природоохранная акция «День посадки леса»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Апрель 2018 года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C:\Users\SCH\AppData\Local\Temp\$$_5F5C\день посадки леса 2018\view_3847127_291253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988840"/>
            <a:ext cx="4184639" cy="2788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SCH\AppData\Local\Temp\$$_48E5\день посадки леса 2018\view_3847127_29952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51" y="1268760"/>
            <a:ext cx="3974209" cy="264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SCH\AppData\Local\Temp\$$_BB3E\день посадки леса 2018\view_3847127_291252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08" y="3908353"/>
            <a:ext cx="3986552" cy="2656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Текст 4"/>
          <p:cNvSpPr>
            <a:spLocks noGrp="1"/>
          </p:cNvSpPr>
          <p:nvPr>
            <p:ph type="body" sz="quarter" idx="3"/>
          </p:nvPr>
        </p:nvSpPr>
        <p:spPr>
          <a:xfrm>
            <a:off x="4932040" y="5263417"/>
            <a:ext cx="4041775" cy="613855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Члены школьного лесничества встречают президента РТ </a:t>
            </a:r>
            <a:r>
              <a:rPr lang="ru-RU" dirty="0" err="1" smtClean="0"/>
              <a:t>Р.Н.Минниханова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121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школе для учеников 1-4 классов действует  шахматный кружок (руководитель Сафиуллина М.Р.).  Наши ученики уже успешно участвовали на районных и городских соревнованиях по шахматам. Терехин Андрей, ученик 2В класса, занял 3 место в городском шахматном турнире «В гостях у шахматной королевы»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Аня\Desktop\публ д-д\PHOTO-2019-04-03-09-23-3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00200"/>
            <a:ext cx="367240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Аня\Downloads\грамота Терехин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700808"/>
            <a:ext cx="3642935" cy="485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329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школе действует 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кружок «Лыжные гонки» 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начальной школы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возглавляемый Степановым А.И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0737~1\AppData\Local\Temp\Rar$DI00.148\DSC021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933056"/>
            <a:ext cx="6264696" cy="29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0737~1\AppData\Local\Temp\Rar$DI01.626\DSC021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124744"/>
            <a:ext cx="6012160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Аня\Desktop\пд\df00e6ef-0669-4eb7-87d2-70452dd0d59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3905240"/>
            <a:ext cx="4211960" cy="295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162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5016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 юношей и девушек школы по бадминтону  заняла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место на районных соревнованиях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Users\Аня\Desktop\пд\07bfc36e-69d4-4638-9d7d-a443b371393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88840"/>
            <a:ext cx="4038600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ня\Desktop\пд\eb8f5811-8a4b-4ca6-a18b-145afa7e328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988840"/>
            <a:ext cx="4186808" cy="338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901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3847117"/>
              </p:ext>
            </p:extLst>
          </p:nvPr>
        </p:nvGraphicFramePr>
        <p:xfrm>
          <a:off x="179512" y="709358"/>
          <a:ext cx="8856983" cy="606148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223350"/>
                <a:gridCol w="681306"/>
                <a:gridCol w="1348908"/>
                <a:gridCol w="1603419"/>
              </a:tblGrid>
              <a:tr h="4136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Ноутбук Портативная ПЭВМ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RAYbook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Вi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1010 ICL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комплект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201 880,00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926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Моноблок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(LCD 21,5" LED FHD Non-touch, Core i3-7100U 4GB DDR4 (1X4GB) 1Tb Intel HD Graphics DVDRW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usb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kbd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mause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Snow white Win 10 (2BW21EA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))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79 980,00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Библиотека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25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Проекционный экран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Lumen Master Color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39 142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Актовый зал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21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Интерактивная доска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Newline R3-1000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756 000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1,8; 2,1; 2,6; 2,14;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2,15; 2,16; 3,6; 4,5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38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Проектор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Vivitek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DX263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21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Проектор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EpsonEB-W39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54 508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289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Автоматизированное рабочее место (Системный блок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Lenovo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монитор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Lenovo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документ-камера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IQBoardIQVien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3511 )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200 043,00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2.1; 2,16; 4,1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38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Материалы для лабораторных работ, раздаточный материал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101 877, 00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химия, физика, математика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813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Наборы для уроков технологии мальчиков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75 422,52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23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Мебель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157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203 250,00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3,6; 2,6; 2,4; 2,16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21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Канцтовары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220 555,00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81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Электротовары (лампы, дроссели, розетки)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13 629,20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21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Хозтовары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18 131,00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661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Строй материалы, сантехника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(линолеум, плинтус, порог стыковочный, краска ЛАКРА, колер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92 216,00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4.4,4.3,коридор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6262" marR="562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95536" y="20608"/>
            <a:ext cx="8229600" cy="70609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плана финансово-хозяйственной деятельности за 2018 год (бюджет</a:t>
            </a:r>
            <a:r>
              <a:rPr lang="ru-RU" sz="1800" dirty="0" smtClean="0"/>
              <a:t>)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07128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команда «Акулы» входит в Школьную Футбольную Лигу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48" y="1628800"/>
            <a:ext cx="4185459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Аня\Desktop\пд\49cbc984-f461-4f3c-8c43-3baf0e75881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628800"/>
            <a:ext cx="4100264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308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Хоккейный матч  учащихся 5-6 классов, проведенный совместно  с родителями на зимних каникулах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Аня\Desktop\пд\2854f604-1c0b-4865-a79c-0581630561e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132856"/>
            <a:ext cx="4038600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Аня\Desktop\пд\f0c38a9e-7833-41cf-92dc-013f6c9ed8f7 (1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60848"/>
            <a:ext cx="4038600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531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Ученики нашей школы  традиционно участвуют в благотворительных ярмарках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акции  «Подарок особенному ребенку»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Администратор\Desktop\IMG_484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500174"/>
            <a:ext cx="4128198" cy="2504890"/>
          </a:xfrm>
          <a:prstGeom prst="rect">
            <a:avLst/>
          </a:prstGeom>
          <a:noFill/>
        </p:spPr>
      </p:pic>
      <p:pic>
        <p:nvPicPr>
          <p:cNvPr id="2051" name="Picture 3" descr="C:\Users\Аня\Desktop\пд\IMG_90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4005064"/>
            <a:ext cx="8240464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Анжелика\Desktop\i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484784"/>
            <a:ext cx="403860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033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ВОЛОНТЕРСТВО</a:t>
            </a:r>
            <a:b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Члены театрального кружка, возглавляемого Ивановой Г.А., посещают детские сады п. </a:t>
            </a:r>
            <a:r>
              <a:rPr lang="ru-RU" sz="18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Дербышки</a:t>
            </a: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 постановками спектаклей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Аня\Desktop\пд\0ca0bec8-f6b6-45ea-8708-4b601e9c1e6b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2315581"/>
            <a:ext cx="4038600" cy="309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Аня\Desktop\пд\2bfd47c5-a327-4b5f-88a8-5cd2917ee0ef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40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ВОЛОНТЕРСТВО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10" name="Объект 9" descr="C:\Users\Аня\Desktop\PHOTO-2018-12-04-17-14-06.jp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20688"/>
            <a:ext cx="3168352" cy="266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Объект 10" descr="C:\Users\Аня\Desktop\IMG_6936.JPG"/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620689"/>
            <a:ext cx="2592288" cy="2664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Объект 6" descr="C:\Users\Аня\Downloads\PHOTO-2018-12-05-13-06-09.jpg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620688"/>
            <a:ext cx="2736303" cy="266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C:\Users\Аня\Desktop\пд\d8554295-ad88-4415-9e13-14b1439822cf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284984"/>
            <a:ext cx="5472607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Аня\Desktop\пд\ebf336a4-a083-4e4c-9eab-577f2f25cfeb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84984"/>
            <a:ext cx="2880320" cy="331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619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Гражданско-патриотическое воспитание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учащиеся нашей школы участвуют  во всех мероприятиях, посвященных Дню Победы. 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Аня\Desktop\пд\a3342f9f-e3a7-4c6c-8681-915c7a2d78b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28800"/>
            <a:ext cx="4038600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Аня\Desktop\пд\3323f876-e25f-441c-ad71-8cb6066f0aef 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556792"/>
            <a:ext cx="4038600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309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выставка «Фотохроника военных лет»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4" name="Picture 2" descr="C:\Users\Аня\Desktop\пд\IMG_889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C:\Users\Аня\Desktop\пд\IMG_889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03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Идет активная подготовка к празднованию Дня Победы: выпуск второй Книги Памяти и изготовление макетов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 descr="C:\Users\Аня\Desktop\IMG_987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C:\Users\Аня\Desktop\IMG_987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178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Предвыборные дебаты 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кандидатов в президенты школы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C:\Users\Аня\Desktop\IMG_630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4338" y="2128069"/>
            <a:ext cx="4248473" cy="3393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Аня\Desktop\IMG_630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916832"/>
            <a:ext cx="4038600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88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 школы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764705"/>
            <a:ext cx="4040188" cy="792088"/>
          </a:xfrm>
        </p:spPr>
        <p:txBody>
          <a:bodyPr>
            <a:normAutofit fontScale="85000"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Предвыборные дебаты кандидатов в президенты школы</a:t>
            </a:r>
          </a:p>
        </p:txBody>
      </p:sp>
      <p:pic>
        <p:nvPicPr>
          <p:cNvPr id="10242" name="Picture 2" descr="C:\Users\Аня\Desktop\IMG_642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3743909" y="2096853"/>
            <a:ext cx="345638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>
            <a:off x="4645025" y="908721"/>
            <a:ext cx="4041775" cy="648072"/>
          </a:xfrm>
        </p:spPr>
        <p:txBody>
          <a:bodyPr>
            <a:normAutofit fontScale="625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ноября 2018г. Выборы президента школы.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3" name="Picture 3" descr="C:\Users\Аня\Desktop\IMG_641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5796135" y="3356993"/>
            <a:ext cx="3888434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Аня\Desktop\IMG_63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85503" y="1982848"/>
            <a:ext cx="4236487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769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680" y="293431"/>
            <a:ext cx="8228766" cy="607996"/>
          </a:xfrm>
        </p:spPr>
        <p:txBody>
          <a:bodyPr>
            <a:normAutofit fontScale="90000"/>
          </a:bodyPr>
          <a:lstStyle/>
          <a:p>
            <a:pPr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ФИНАНСИРОВАНИЕ В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  <a:b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ВНЕБЮДЖЕТНАЯ ДЕЯТЕЛЬНОСТЬ</a:t>
            </a:r>
            <a:b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6965290"/>
              </p:ext>
            </p:extLst>
          </p:nvPr>
        </p:nvGraphicFramePr>
        <p:xfrm>
          <a:off x="130411" y="739337"/>
          <a:ext cx="8883178" cy="5347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54288"/>
                <a:gridCol w="1828890"/>
              </a:tblGrid>
              <a:tr h="40331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Остаток внебюджетных средств на 01.01.2018 года</a:t>
                      </a:r>
                      <a:endParaRPr lang="ru-RU" sz="180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944" marR="82944" marT="41476" marB="414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78762,66</a:t>
                      </a:r>
                      <a:endParaRPr lang="ru-RU" sz="1800" b="1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944" marR="82944" marT="41476" marB="414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35971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r>
                        <a:rPr lang="ru-RU" sz="1800" b="1" baseline="0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ПОЛУЧЕНО ВНЕБЮДЖЕТНЫХ СРЕДСТВ </a:t>
                      </a:r>
                      <a:r>
                        <a:rPr lang="ru-RU" sz="1800" b="1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2018 году, РУБЛЕЙ, </a:t>
                      </a:r>
                    </a:p>
                    <a:p>
                      <a:r>
                        <a:rPr lang="ru-RU" sz="1800" b="1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 ЧИСЛЕ:</a:t>
                      </a:r>
                      <a:endParaRPr lang="ru-RU" sz="1800" b="1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944" marR="82944" marT="41476" marB="414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500" b="1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446098,96</a:t>
                      </a:r>
                      <a:endParaRPr lang="ru-RU" sz="2500" b="1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944" marR="82944" marT="41476" marB="414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87113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от оказания платных услуг</a:t>
                      </a:r>
                      <a:endParaRPr lang="ru-RU" sz="2000" b="1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944" marR="82944" marT="41476" marB="414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444098,96</a:t>
                      </a:r>
                      <a:endParaRPr lang="ru-RU" sz="1800" b="1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944" marR="82944" marT="41476" marB="414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87113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Возмещение госпошлина (иные источники</a:t>
                      </a:r>
                      <a:r>
                        <a:rPr lang="ru-RU" sz="2000" b="1" baseline="0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доходов)</a:t>
                      </a:r>
                      <a:endParaRPr lang="ru-RU" sz="2000" b="1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944" marR="82944" marT="41476" marB="414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2000,00</a:t>
                      </a:r>
                      <a:endParaRPr lang="ru-RU" sz="1800" b="1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944" marR="82944" marT="41476" marB="414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59462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внебюджетных средств в 2018 году, из них:</a:t>
                      </a:r>
                      <a:endParaRPr lang="ru-RU" sz="1800" b="1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944" marR="82944" marT="41476" marB="414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455914,74</a:t>
                      </a:r>
                      <a:endParaRPr lang="ru-RU" sz="1800" b="1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944" marR="82944" marT="41476" marB="414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59462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заработная плата с начислениями</a:t>
                      </a:r>
                      <a:endParaRPr lang="ru-RU" sz="180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944" marR="82944" marT="41476" marB="414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374711,49 </a:t>
                      </a:r>
                      <a:endParaRPr lang="ru-RU" sz="1800" b="1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944" marR="82944" marT="41476" marB="414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35971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прочие услуги (программный продукт-2690,обучение-500, обработка п\м-3750)) </a:t>
                      </a:r>
                      <a:endParaRPr lang="ru-RU" sz="180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944" marR="82944" marT="41476" marB="414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6940,00</a:t>
                      </a:r>
                      <a:endParaRPr lang="ru-RU" sz="1800" b="1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944" marR="82944" marT="41476" marB="414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35971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приобретение оборудования(жалюзи-42052,61;огнетушители-5220))</a:t>
                      </a:r>
                      <a:endParaRPr lang="ru-RU" sz="180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944" marR="82944" marT="41476" marB="414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47272,61</a:t>
                      </a:r>
                      <a:endParaRPr lang="ru-RU" sz="1800" b="1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944" marR="82944" marT="41476" marB="414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91248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приобретение материальных запасов(</a:t>
                      </a:r>
                      <a:r>
                        <a:rPr lang="ru-RU" sz="1800" dirty="0" err="1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строймат</a:t>
                      </a:r>
                      <a:r>
                        <a:rPr lang="ru-RU" sz="1800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.- 16990,64,моющие- 9501,00,хоз.товары-499,00) </a:t>
                      </a:r>
                      <a:endParaRPr lang="ru-RU" sz="180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944" marR="82944" marT="41476" marB="414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26990,64</a:t>
                      </a:r>
                      <a:endParaRPr lang="ru-RU" sz="1800" b="1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944" marR="82944" marT="41476" marB="414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59462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Остаток средств на 01.01.2019 года</a:t>
                      </a:r>
                      <a:endParaRPr lang="ru-RU" sz="1800" b="1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944" marR="82944" marT="41476" marB="414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ysClr val="windowText" lastClr="000000"/>
                          </a:solidFill>
                        </a:rPr>
                        <a:t>68946,88</a:t>
                      </a:r>
                      <a:endParaRPr lang="ru-RU" sz="1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82944" marR="82944" marT="41476" marB="414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7251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школе возобновляется шефская работа: ученики старших классов курируют работу в младших классах. Проводят внеклассные мероприятия, ведут подготовку к различным конкурсам.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G:\шеф\5ccab1b9-5e3b-4cb1-8dae-2156a56fba7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4038600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G:\шеф\79d5b50c-ed60-4dc0-b204-facae6ba4bc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556792"/>
            <a:ext cx="4032448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G:\шеф\b4508468-a4db-431d-9147-f0d79d77583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90" y="4077072"/>
            <a:ext cx="4047772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G:\шеф\e6ec6ac8-cfee-4c90-8e13-008cedbdfa2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654" y="357301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483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школе есть свои традиции. 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 из любимых традиций –День самоуправления . 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этот день старшеклассники проводят уроки в младших классах.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D:\сам-ие2\DSC09863 (1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4038600" cy="241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сам-ие2\DSC099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02535"/>
            <a:ext cx="4104456" cy="2782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сам-ие2\DSC0997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40768"/>
            <a:ext cx="4140460" cy="2483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D:\сам-ие2\DSC0988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61048"/>
            <a:ext cx="414046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662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 февраля был проведен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«Зарница» среди учеников 5-10 классов. Были сформированы разновозрастные команды: это  способствует сплочению детей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Администратор\Desktop\DSC_201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74186" y="1570669"/>
            <a:ext cx="4038600" cy="2501273"/>
          </a:xfrm>
          <a:prstGeom prst="rect">
            <a:avLst/>
          </a:prstGeom>
          <a:noFill/>
        </p:spPr>
      </p:pic>
      <p:pic>
        <p:nvPicPr>
          <p:cNvPr id="1028" name="Picture 4" descr="C:\Users\Администратор\Desktop\DSC_201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500562" y="1556792"/>
            <a:ext cx="4247902" cy="2515150"/>
          </a:xfrm>
          <a:prstGeom prst="rect">
            <a:avLst/>
          </a:prstGeom>
          <a:noFill/>
        </p:spPr>
      </p:pic>
      <p:pic>
        <p:nvPicPr>
          <p:cNvPr id="1027" name="Picture 3" descr="C:\Users\Администратор\Desktop\DSC_20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4071942"/>
            <a:ext cx="4071966" cy="2428892"/>
          </a:xfrm>
          <a:prstGeom prst="rect">
            <a:avLst/>
          </a:prstGeom>
          <a:noFill/>
        </p:spPr>
      </p:pic>
      <p:pic>
        <p:nvPicPr>
          <p:cNvPr id="1029" name="Picture 5" descr="C:\Users\Администратор\Desktop\DSC_20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48" y="4071942"/>
            <a:ext cx="4572032" cy="2428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1678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начальной школы был проведен конкурс 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«Легко ли быть солдатом»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Аня\Desktop\пд\e0045895-de96-40ba-81cc-734717c2acd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772816"/>
            <a:ext cx="4038600" cy="3604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Аня\Desktop\пд\25ccad6f-186a-45a9-95ea-9679102ae77d (1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00808"/>
            <a:ext cx="4038600" cy="3676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462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марта: конкурс-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«А ну-ка, девушки»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 descr="C:\Users\Аня\Desktop\пд\IMG_908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310890" y="1714463"/>
            <a:ext cx="5085257" cy="3672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C:\Users\Аня\Desktop\пд\DSC_203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568" y="1196752"/>
            <a:ext cx="4416896" cy="2685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:\Users\Аня\Desktop\пд\DSC_21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7" y="3640752"/>
            <a:ext cx="4608512" cy="295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14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ЭСТЕТИЧЕСКОЕ ВОСПИТАНИЕ</a:t>
            </a:r>
            <a:b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Традиционным стал конкурс «Танцевальный </a:t>
            </a:r>
            <a:r>
              <a:rPr lang="ru-RU" sz="1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батл</a:t>
            </a: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 очень популярен среди </a:t>
            </a: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5" name="Picture 3" descr="C:\Users\Аня\Desktop\f2997809-b9a7-4e90-affc-46535595c45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916832"/>
            <a:ext cx="4038600" cy="3460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Аня\Desktop\8686f889-c2ab-4e9a-bec2-16499c34be3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16832"/>
            <a:ext cx="4038600" cy="3460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18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346050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душе пришелся и конкурс «Песни о любви», 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посвященный Дню Святого Валентина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Аня\Desktop\пд\IMG_851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360549" y="1808821"/>
            <a:ext cx="5616626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Аня\Desktop\IMG_852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84984"/>
            <a:ext cx="4572000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:\Users\Аня\Desktop\01f9f995-713a-41c6-b58b-83ca43c81cd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3" y="836712"/>
            <a:ext cx="4644007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337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Семинары, проведенные в МБОУ «Школа № 84» в 2018 году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78" y="4422697"/>
            <a:ext cx="2880320" cy="2103624"/>
          </a:xfrm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3419872" y="980728"/>
            <a:ext cx="5544616" cy="5616624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anose="02020603050405020304" pitchFamily="18" charset="0"/>
              </a:rPr>
              <a:t>Городской семинар учителей иностранных языков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"Современные подходы по формированию читательской компетенции школьников".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30 января 2018 года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 семинар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руководителей образовательных организаций города по теме: "Развитие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внутренней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системы оценки качества образования как условие достижения стратегических целей образовательной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организации».  9 февраля 2018 года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 семинар по теме «Формирование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компетенций  учителя в области достижения  предметных, метапредметных и личностных  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 обучающихся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сентября 2018года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86" y="2564458"/>
            <a:ext cx="2808312" cy="18509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51" y="692696"/>
            <a:ext cx="2808312" cy="1850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41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 в МБОУ «Школа № 84»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861149"/>
            <a:ext cx="5296255" cy="5996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5626968" cy="635670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/>
              <a:t>МБОУ «Средняя общеобразовательная школа №84 с углубленным изучением иностранных языков» </a:t>
            </a:r>
            <a:endParaRPr lang="ru-RU" sz="1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908720"/>
            <a:ext cx="5987008" cy="5760640"/>
          </a:xfrm>
        </p:spPr>
        <p:txBody>
          <a:bodyPr>
            <a:noAutofit/>
          </a:bodyPr>
          <a:lstStyle/>
          <a:p>
            <a:r>
              <a:rPr lang="ru-RU" sz="1800" b="1" dirty="0"/>
              <a:t>27 апреля в 9</a:t>
            </a:r>
            <a:r>
              <a:rPr lang="ru-RU" sz="1800" b="1" dirty="0" smtClean="0"/>
              <a:t>.00 </a:t>
            </a:r>
            <a:r>
              <a:rPr lang="ru-RU" dirty="0" smtClean="0"/>
              <a:t>мы </a:t>
            </a:r>
            <a:r>
              <a:rPr lang="ru-RU" dirty="0"/>
              <a:t>приглашаем всех заинтересованных родителей на </a:t>
            </a:r>
            <a:r>
              <a:rPr lang="ru-RU" b="1" dirty="0" smtClean="0"/>
              <a:t>День </a:t>
            </a:r>
            <a:r>
              <a:rPr lang="ru-RU" b="1" dirty="0"/>
              <a:t>открытых </a:t>
            </a:r>
            <a:r>
              <a:rPr lang="ru-RU" b="1" dirty="0" smtClean="0"/>
              <a:t>дверей!</a:t>
            </a:r>
            <a:r>
              <a:rPr lang="ru-RU" dirty="0" smtClean="0"/>
              <a:t> </a:t>
            </a:r>
          </a:p>
          <a:p>
            <a:r>
              <a:rPr lang="ru-RU" b="1" dirty="0" smtClean="0"/>
              <a:t>ЧТО </a:t>
            </a:r>
            <a:r>
              <a:rPr lang="ru-RU" b="1" dirty="0"/>
              <a:t>ВАС </a:t>
            </a:r>
            <a:r>
              <a:rPr lang="ru-RU" b="1" dirty="0" smtClean="0"/>
              <a:t>ЖДЕТ?  </a:t>
            </a:r>
            <a:r>
              <a:rPr lang="ru-RU" dirty="0" smtClean="0"/>
              <a:t>СНАЧАЛА</a:t>
            </a:r>
            <a:r>
              <a:rPr lang="ru-RU" dirty="0"/>
              <a:t>, КОНЕЧНО, </a:t>
            </a:r>
            <a:r>
              <a:rPr lang="ru-RU" b="1" dirty="0"/>
              <a:t>РЕГИСТРАЦИЯ!</a:t>
            </a:r>
          </a:p>
          <a:p>
            <a:r>
              <a:rPr lang="ru-RU" dirty="0"/>
              <a:t>ЗАТЕМ ВЫ УВИДИТЕ ВСЁ СВОИМИ </a:t>
            </a:r>
            <a:r>
              <a:rPr lang="ru-RU" dirty="0" smtClean="0"/>
              <a:t>ГЛАЗАМИ!</a:t>
            </a:r>
            <a:endParaRPr lang="ru-RU" dirty="0"/>
          </a:p>
          <a:p>
            <a:r>
              <a:rPr lang="ru-RU" dirty="0"/>
              <a:t>После регистрации мы приглашаем Вас  :</a:t>
            </a:r>
          </a:p>
          <a:p>
            <a:r>
              <a:rPr lang="ru-RU" dirty="0"/>
              <a:t>- </a:t>
            </a:r>
            <a:r>
              <a:rPr lang="ru-RU" dirty="0" smtClean="0"/>
              <a:t>посетить уроки по подготовке к экзамену, к олимпиаде, к сдаче норм ГТО;</a:t>
            </a:r>
            <a:endParaRPr lang="ru-RU" dirty="0"/>
          </a:p>
          <a:p>
            <a:pPr>
              <a:buFontTx/>
              <a:buChar char="-"/>
            </a:pPr>
            <a:r>
              <a:rPr lang="ru-RU" dirty="0" smtClean="0"/>
              <a:t>увидеть Литературный </a:t>
            </a:r>
            <a:r>
              <a:rPr lang="ru-RU" dirty="0"/>
              <a:t>дворик;</a:t>
            </a:r>
          </a:p>
          <a:p>
            <a:r>
              <a:rPr lang="ru-RU" dirty="0" smtClean="0"/>
              <a:t>-</a:t>
            </a:r>
            <a:r>
              <a:rPr lang="ru-RU" dirty="0"/>
              <a:t>получить </a:t>
            </a:r>
            <a:r>
              <a:rPr lang="ru-RU" dirty="0" smtClean="0"/>
              <a:t>консультацию </a:t>
            </a:r>
            <a:r>
              <a:rPr lang="ru-RU" dirty="0"/>
              <a:t>психолога;</a:t>
            </a:r>
          </a:p>
          <a:p>
            <a:r>
              <a:rPr lang="ru-RU" dirty="0"/>
              <a:t>-задать вопросы </a:t>
            </a:r>
            <a:r>
              <a:rPr lang="ru-RU" dirty="0" smtClean="0"/>
              <a:t>администрации.</a:t>
            </a:r>
            <a:endParaRPr lang="ru-RU" dirty="0"/>
          </a:p>
          <a:p>
            <a:r>
              <a:rPr lang="ru-RU" dirty="0" smtClean="0"/>
              <a:t>Во </a:t>
            </a:r>
            <a:r>
              <a:rPr lang="ru-RU" dirty="0"/>
              <a:t>время </a:t>
            </a:r>
            <a:r>
              <a:rPr lang="ru-RU" b="1" dirty="0"/>
              <a:t>ДЕЛОВОГО  </a:t>
            </a:r>
            <a:r>
              <a:rPr lang="ru-RU" b="1" dirty="0" smtClean="0"/>
              <a:t>ЧАЯ </a:t>
            </a:r>
            <a:r>
              <a:rPr lang="ru-RU" dirty="0"/>
              <a:t>мы обсудим:</a:t>
            </a:r>
          </a:p>
          <a:p>
            <a:pPr lvl="0"/>
            <a:r>
              <a:rPr lang="ru-RU" dirty="0"/>
              <a:t>Что современные родители ждут от школы, а школа – от родителей, и где среди этих ожиданий место ребенка, его собственных желаний и потребностей</a:t>
            </a:r>
            <a:r>
              <a:rPr lang="ru-RU" dirty="0" smtClean="0"/>
              <a:t>? Как </a:t>
            </a:r>
            <a:r>
              <a:rPr lang="ru-RU" dirty="0"/>
              <a:t>школа и родители могут помочь детям не только формировать навыки, которые пригодятся в будущем, но и получать удовольствие от школьной жизни здесь и сейчас?</a:t>
            </a:r>
          </a:p>
          <a:p>
            <a:r>
              <a:rPr lang="ru-RU" b="1" dirty="0" smtClean="0"/>
              <a:t>ПРИХОДИТЕ</a:t>
            </a:r>
            <a:r>
              <a:rPr lang="ru-RU" b="1" dirty="0"/>
              <a:t>! МЫ ЖДЕМ ВАС!</a:t>
            </a:r>
          </a:p>
          <a:p>
            <a:r>
              <a:rPr lang="ru-RU" dirty="0" smtClean="0"/>
              <a:t>Место </a:t>
            </a:r>
            <a:r>
              <a:rPr lang="ru-RU" dirty="0"/>
              <a:t>проведения: г. Казань, ул. </a:t>
            </a:r>
            <a:r>
              <a:rPr lang="ru-RU" dirty="0" smtClean="0"/>
              <a:t>Мира, д. </a:t>
            </a:r>
            <a:r>
              <a:rPr lang="ru-RU" dirty="0"/>
              <a:t>35 А </a:t>
            </a:r>
          </a:p>
          <a:p>
            <a:r>
              <a:rPr lang="ru-RU" b="1" dirty="0"/>
              <a:t> </a:t>
            </a:r>
            <a:r>
              <a:rPr lang="ru-RU" b="1" dirty="0" smtClean="0"/>
              <a:t>Обратите</a:t>
            </a:r>
            <a:r>
              <a:rPr lang="ru-RU" b="1" dirty="0"/>
              <a:t>, пожалуйста, внимание, </a:t>
            </a:r>
            <a:r>
              <a:rPr lang="ru-RU" dirty="0"/>
              <a:t>что проход на территорию  осуществляется по документам, удостоверяющим </a:t>
            </a:r>
            <a:r>
              <a:rPr lang="ru-RU" dirty="0" smtClean="0"/>
              <a:t>личность, </a:t>
            </a:r>
            <a:r>
              <a:rPr lang="ru-RU" dirty="0"/>
              <a:t>или по списку, представленному классным руководителем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88641"/>
            <a:ext cx="2203963" cy="23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636912"/>
            <a:ext cx="2088232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618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Качественная характеристика педагогического состава МБОУ «Школа № 84» по возрасту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2749533"/>
              </p:ext>
            </p:extLst>
          </p:nvPr>
        </p:nvGraphicFramePr>
        <p:xfrm>
          <a:off x="467544" y="1268760"/>
          <a:ext cx="8064896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4253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69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Качественная характеристика педагогического состава МБОУ «Школа № 84» по стажу работы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1353520"/>
              </p:ext>
            </p:extLst>
          </p:nvPr>
        </p:nvGraphicFramePr>
        <p:xfrm>
          <a:off x="107504" y="1196752"/>
          <a:ext cx="8928992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8802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Качественная характеристика педагогического состава МБОУ «Школа № 84»</a:t>
            </a:r>
            <a:endParaRPr lang="ru-RU" sz="2400" dirty="0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3759958910"/>
              </p:ext>
            </p:extLst>
          </p:nvPr>
        </p:nvGraphicFramePr>
        <p:xfrm>
          <a:off x="323528" y="1412776"/>
          <a:ext cx="8820472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3724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Качественная характеристика педагогического состава МБОУ «Школа № 84» по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категорийности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4294967295"/>
          </p:nvPr>
        </p:nvSpPr>
        <p:spPr>
          <a:xfrm>
            <a:off x="0" y="260350"/>
            <a:ext cx="4029075" cy="576263"/>
          </a:xfrm>
        </p:spPr>
        <p:txBody>
          <a:bodyPr>
            <a:noAutofit/>
          </a:bodyPr>
          <a:lstStyle/>
          <a:p>
            <a:endParaRPr lang="ru-RU" sz="28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8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8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8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237056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4487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2424</TotalTime>
  <Words>2692</Words>
  <Application>Microsoft Office PowerPoint</Application>
  <PresentationFormat>Экран (4:3)</PresentationFormat>
  <Paragraphs>510</Paragraphs>
  <Slides>60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60</vt:i4>
      </vt:variant>
    </vt:vector>
  </HeadingPairs>
  <TitlesOfParts>
    <vt:vector size="61" baseType="lpstr">
      <vt:lpstr>Тема Office</vt:lpstr>
      <vt:lpstr> Итоги деятельности муниципального бюджетного  общеобразовательного учреждения   «Средняя общеобразовательная школа № 84  с углубленным изучением иностранных языков»  Советского района г. Казани за 2018 год</vt:lpstr>
      <vt:lpstr>Директор МБОУ «Школа №84» –  Анжелика Анатольевна Жадько, учитель математики высшей кв.категории </vt:lpstr>
      <vt:lpstr>Количественный состав обучающихся</vt:lpstr>
      <vt:lpstr>Выполнение плана финансово-хозяйственной деятельности за 2018 год (бюджет)</vt:lpstr>
      <vt:lpstr>ФИНАНСИРОВАНИЕ В 2018 ГОДУ ВНЕБЮДЖЕТНАЯ ДЕЯТЕЛЬНОСТЬ </vt:lpstr>
      <vt:lpstr>Качественная характеристика педагогического состава МБОУ «Школа № 84» по возрасту</vt:lpstr>
      <vt:lpstr>Качественная характеристика педагогического состава МБОУ «Школа № 84» по стажу работы</vt:lpstr>
      <vt:lpstr>Качественная характеристика педагогического состава МБОУ «Школа № 84»</vt:lpstr>
      <vt:lpstr>Качественная характеристика педагогического состава МБОУ «Школа № 84» по категорийности</vt:lpstr>
      <vt:lpstr>Повышение  квалификации  педагогических кадров в 2018-2019 учебном году</vt:lpstr>
      <vt:lpstr>Качественные результаты Всероссийских проверочных работ (ВПР) 4 классы естественно-математический цикл</vt:lpstr>
      <vt:lpstr>Качественные результаты Всероссийских проверочных работ (ВПР)  Русский язык </vt:lpstr>
      <vt:lpstr>Качественные результаты Всероссийских проверочных работ (ВПР)  5 классы естественно-математический цикл</vt:lpstr>
      <vt:lpstr>Качественные результаты Всероссийских проверочных работ (ВПР) История </vt:lpstr>
      <vt:lpstr>Результаты ОГЭ выпускников МБОУ «Школа №84» в 2018 году</vt:lpstr>
      <vt:lpstr>Качественные показатели ЕГЭ  по МБОУ «Школа № 84» Советского района г. Казани</vt:lpstr>
      <vt:lpstr>Средние республиканские и школьные показатели  по предметам   ЕГЭ (средний балл) в 2018 году </vt:lpstr>
      <vt:lpstr>Критерии оценки результативности  и эффективности деятельности  МБОУ «Школа № 84» Советского района г.Казани в 2017-2018 учебном году</vt:lpstr>
      <vt:lpstr>Научное общество «Олимп» Школьные лаборатории</vt:lpstr>
      <vt:lpstr>Научные субботы «Старт в науку»</vt:lpstr>
      <vt:lpstr>Научные субботы «Старт в науку»</vt:lpstr>
      <vt:lpstr>Социальные партнеры МБОУ «Школа № 84»</vt:lpstr>
      <vt:lpstr>Методическая и инновационная работа </vt:lpstr>
      <vt:lpstr>   Литературные дворики</vt:lpstr>
      <vt:lpstr>Дни Любителей английского языка и географии </vt:lpstr>
      <vt:lpstr>Результативность участия в конкурсах, конференциях</vt:lpstr>
      <vt:lpstr>Конкурсы, НПК  республиканского уровня.</vt:lpstr>
      <vt:lpstr>Всероссийская и Республиканская олимпиады школьников</vt:lpstr>
      <vt:lpstr>Результативность  участия во Всероссийской  и Республиканской олимпиадах школьников в 2018 году естественно-математический и гуманитарный цикл</vt:lpstr>
      <vt:lpstr>Результативность  участия во Всероссийской  и Республиканской олимпиадах школьников в 2018 году культурологический и гуманитарный цикл</vt:lpstr>
      <vt:lpstr>Всероссийская и Республиканская олимпиады школьников</vt:lpstr>
      <vt:lpstr>Результативность  участия во Всероссийской   и Республиканской олимпиадах школьников в 2018 году </vt:lpstr>
      <vt:lpstr>Конкурсы «Ученик года», «Красна девица»</vt:lpstr>
      <vt:lpstr>Награждение победителей и призёров олимпиад и конкурсов</vt:lpstr>
      <vt:lpstr>Школьное лесничество МБОУ «Школа  № 84» </vt:lpstr>
      <vt:lpstr>Природоохранная акция «День посадки леса» Апрель 2018 года</vt:lpstr>
      <vt:lpstr>В школе для учеников 1-4 классов действует  шахматный кружок (руководитель Сафиуллина М.Р.).  Наши ученики уже успешно участвовали на районных и городских соревнованиях по шахматам. Терехин Андрей, ученик 2В класса, занял 3 место в городском шахматном турнире «В гостях у шахматной королевы» </vt:lpstr>
      <vt:lpstr>В школе действует кружок «Лыжные гонки» для учащихся начальной школы, возглавляемый Степановым А.И.  </vt:lpstr>
      <vt:lpstr>Команда  юношей и девушек школы по бадминтону  заняла I место на районных соревнованиях</vt:lpstr>
      <vt:lpstr>Школьная команда «Акулы» входит в Школьную Футбольную Лигу г.Казани.</vt:lpstr>
      <vt:lpstr>Хоккейный матч  учащихся 5-6 классов, проведенный совместно  с родителями на зимних каникулах</vt:lpstr>
      <vt:lpstr>Ученики нашей школы  традиционно участвуют в благотворительных ярмарках и акции  «Подарок особенному ребенку» </vt:lpstr>
      <vt:lpstr>ВОЛОНТЕРСТВО Члены театрального кружка, возглавляемого Ивановой Г.А., посещают детские сады п. Дербышки  с постановками спектаклей</vt:lpstr>
      <vt:lpstr>ВОЛОНТЕРСТВО </vt:lpstr>
      <vt:lpstr>Гражданско-патриотическое воспитание Ежегодно учащиеся нашей школы участвуют  во всех мероприятиях, посвященных Дню Победы.  </vt:lpstr>
      <vt:lpstr>Школьная выставка «Фотохроника военных лет»</vt:lpstr>
      <vt:lpstr>Идет активная подготовка к празднованию Дня Победы: выпуск второй Книги Памяти и изготовление макетов</vt:lpstr>
      <vt:lpstr>Предвыборные дебаты  кандидатов в президенты школы</vt:lpstr>
      <vt:lpstr>Совет школы</vt:lpstr>
      <vt:lpstr>В школе возобновляется шефская работа: ученики старших классов курируют работу в младших классах. Проводят внеклассные мероприятия, ведут подготовку к различным конкурсам.</vt:lpstr>
      <vt:lpstr>В школе есть свои традиции.  Одна из любимых традиций –День самоуправления .  В этот день старшеклассники проводят уроки в младших классах. </vt:lpstr>
      <vt:lpstr>22 февраля был проведен квест «Зарница» среди учеников 5-10 классов. Были сформированы разновозрастные команды: это  способствует сплочению детей</vt:lpstr>
      <vt:lpstr>Для начальной школы был проведен конкурс  «Легко ли быть солдатом»</vt:lpstr>
      <vt:lpstr>7 марта: конкурс-квест «А ну-ка, девушки» </vt:lpstr>
      <vt:lpstr>ЭСТЕТИЧЕСКОЕ ВОСПИТАНИЕ Традиционным стал конкурс «Танцевальный батл»,  который очень популярен среди детей</vt:lpstr>
      <vt:lpstr>По душе пришелся и конкурс «Песни о любви»,  посвященный Дню Святого Валентина</vt:lpstr>
      <vt:lpstr>Семинары, проведенные в МБОУ «Школа № 84» в 2018 году </vt:lpstr>
      <vt:lpstr>Работа с родителями в МБОУ «Школа № 84»</vt:lpstr>
      <vt:lpstr>МБОУ «Средняя общеобразовательная школа №84 с углубленным изучением иностранных языков» 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Оценка  результативности и эффективности деятельности  МБОУ «Средняя общеобразовательная школа № 84  с углубленным изучением иностранных языков»  Советского района г.Казани,  принимающего участие в реализации  Плана мероприятий по повышению качества образования в школах с низкими результатами обучения и в школах, функционирующих в неблагоприятных социальных условиях, путем реализации региональных проектов и распространения их результатов в рамках государственной программы Российской Федерации «Развитие образования»</dc:title>
  <dc:creator>школа 84</dc:creator>
  <cp:lastModifiedBy>84 актовый зал</cp:lastModifiedBy>
  <cp:revision>149</cp:revision>
  <cp:lastPrinted>2018-10-18T14:36:36Z</cp:lastPrinted>
  <dcterms:created xsi:type="dcterms:W3CDTF">2018-10-18T12:16:28Z</dcterms:created>
  <dcterms:modified xsi:type="dcterms:W3CDTF">2019-04-10T09:32:25Z</dcterms:modified>
</cp:coreProperties>
</file>